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5" r:id="rId4"/>
    <p:sldId id="258" r:id="rId5"/>
    <p:sldId id="284" r:id="rId6"/>
    <p:sldId id="259" r:id="rId7"/>
    <p:sldId id="267" r:id="rId8"/>
    <p:sldId id="266" r:id="rId9"/>
    <p:sldId id="261" r:id="rId10"/>
    <p:sldId id="262" r:id="rId11"/>
    <p:sldId id="264" r:id="rId12"/>
    <p:sldId id="265" r:id="rId13"/>
    <p:sldId id="283"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1434" autoAdjust="0"/>
  </p:normalViewPr>
  <p:slideViewPr>
    <p:cSldViewPr>
      <p:cViewPr varScale="1">
        <p:scale>
          <a:sx n="93" d="100"/>
          <a:sy n="93" d="100"/>
        </p:scale>
        <p:origin x="1740" y="78"/>
      </p:cViewPr>
      <p:guideLst>
        <p:guide orient="horz" pos="2160"/>
        <p:guide pos="2880"/>
      </p:guideLst>
    </p:cSldViewPr>
  </p:slideViewPr>
  <p:outlineViewPr>
    <p:cViewPr>
      <p:scale>
        <a:sx n="33" d="100"/>
        <a:sy n="33" d="100"/>
      </p:scale>
      <p:origin x="0" y="-4962"/>
    </p:cViewPr>
  </p:outlineViewPr>
  <p:notesTextViewPr>
    <p:cViewPr>
      <p:scale>
        <a:sx n="100" d="100"/>
        <a:sy n="100" d="100"/>
      </p:scale>
      <p:origin x="0" y="0"/>
    </p:cViewPr>
  </p:notesText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E13CC-7279-4D18-899F-98D4B8FADCBD}" type="datetimeFigureOut">
              <a:rPr lang="en-GB" smtClean="0"/>
              <a:t>05/05/2023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EF78D-BFCC-44A4-903F-8D67CC716352}" type="slidenum">
              <a:rPr lang="en-GB" smtClean="0"/>
              <a:t>‹#›</a:t>
            </a:fld>
            <a:endParaRPr lang="en-GB"/>
          </a:p>
        </p:txBody>
      </p:sp>
    </p:spTree>
    <p:extLst>
      <p:ext uri="{BB962C8B-B14F-4D97-AF65-F5344CB8AC3E}">
        <p14:creationId xmlns:p14="http://schemas.microsoft.com/office/powerpoint/2010/main" val="231836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Engagement</a:t>
            </a:r>
            <a:r>
              <a:rPr lang="en-GB" baseline="0" dirty="0"/>
              <a:t> HQ.</a:t>
            </a:r>
          </a:p>
          <a:p>
            <a:endParaRPr lang="en-GB" baseline="0" dirty="0"/>
          </a:p>
          <a:p>
            <a:r>
              <a:rPr lang="en-GB" baseline="0" dirty="0"/>
              <a:t>An online engagement and consultation platform used by Hull City Council.</a:t>
            </a:r>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1</a:t>
            </a:fld>
            <a:endParaRPr lang="en-GB"/>
          </a:p>
        </p:txBody>
      </p:sp>
    </p:spTree>
    <p:extLst>
      <p:ext uri="{BB962C8B-B14F-4D97-AF65-F5344CB8AC3E}">
        <p14:creationId xmlns:p14="http://schemas.microsoft.com/office/powerpoint/2010/main" val="129890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12</a:t>
            </a:fld>
            <a:endParaRPr lang="en-GB"/>
          </a:p>
        </p:txBody>
      </p:sp>
    </p:spTree>
    <p:extLst>
      <p:ext uri="{BB962C8B-B14F-4D97-AF65-F5344CB8AC3E}">
        <p14:creationId xmlns:p14="http://schemas.microsoft.com/office/powerpoint/2010/main" val="407685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PowerPoint includes – </a:t>
            </a:r>
          </a:p>
          <a:p>
            <a:endParaRPr lang="en-GB" baseline="0" dirty="0"/>
          </a:p>
          <a:p>
            <a:pPr marL="228600" indent="-228600">
              <a:buAutoNum type="arabicPeriod"/>
            </a:pPr>
            <a:r>
              <a:rPr lang="en-GB" dirty="0"/>
              <a:t>What is Engagement HQ</a:t>
            </a:r>
            <a:br>
              <a:rPr lang="en-GB" dirty="0"/>
            </a:br>
            <a:endParaRPr lang="en-GB" dirty="0"/>
          </a:p>
          <a:p>
            <a:pPr marL="228600" indent="-228600">
              <a:buAutoNum type="arabicPeriod"/>
            </a:pPr>
            <a:r>
              <a:rPr lang="en-GB" dirty="0"/>
              <a:t>How it</a:t>
            </a:r>
            <a:r>
              <a:rPr lang="en-GB" baseline="0" dirty="0"/>
              <a:t> can be used</a:t>
            </a:r>
            <a:br>
              <a:rPr lang="en-GB" baseline="0" dirty="0"/>
            </a:br>
            <a:endParaRPr lang="en-GB" baseline="0" dirty="0"/>
          </a:p>
          <a:p>
            <a:pPr marL="228600" indent="-228600">
              <a:buAutoNum type="arabicPeriod"/>
            </a:pPr>
            <a:r>
              <a:rPr lang="en-GB" baseline="0" dirty="0"/>
              <a:t>Different tools available within the platform</a:t>
            </a:r>
            <a:br>
              <a:rPr lang="en-GB" baseline="0" dirty="0"/>
            </a:br>
            <a:endParaRPr lang="en-GB" baseline="0" dirty="0"/>
          </a:p>
          <a:p>
            <a:pPr marL="228600" indent="-228600">
              <a:buAutoNum type="arabicPeriod"/>
            </a:pPr>
            <a:r>
              <a:rPr lang="en-GB" baseline="0" dirty="0"/>
              <a:t>Screenshots and their different uses</a:t>
            </a:r>
            <a:br>
              <a:rPr lang="en-GB" baseline="0" dirty="0"/>
            </a:br>
            <a:endParaRPr lang="en-GB" baseline="0" dirty="0"/>
          </a:p>
          <a:p>
            <a:pPr marL="228600" indent="-228600">
              <a:buAutoNum type="arabicPeriod"/>
            </a:pPr>
            <a:r>
              <a:rPr lang="en-GB" baseline="0" dirty="0"/>
              <a:t>Questions</a:t>
            </a:r>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2</a:t>
            </a:fld>
            <a:endParaRPr lang="en-GB"/>
          </a:p>
        </p:txBody>
      </p:sp>
    </p:spTree>
    <p:extLst>
      <p:ext uri="{BB962C8B-B14F-4D97-AF65-F5344CB8AC3E}">
        <p14:creationId xmlns:p14="http://schemas.microsoft.com/office/powerpoint/2010/main" val="567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an engagement</a:t>
            </a:r>
            <a:r>
              <a:rPr lang="en-GB" baseline="0" dirty="0"/>
              <a:t> and consultation platform, hosted externally to the council, but used internally for a range of different applications.</a:t>
            </a:r>
          </a:p>
          <a:p>
            <a:endParaRPr lang="en-GB" baseline="0" dirty="0"/>
          </a:p>
          <a:p>
            <a:r>
              <a:rPr lang="en-GB" baseline="0" dirty="0"/>
              <a:t>It offers a wide variety of different tools that can be used.</a:t>
            </a:r>
          </a:p>
          <a:p>
            <a:endParaRPr lang="en-GB" baseline="0" dirty="0"/>
          </a:p>
          <a:p>
            <a:r>
              <a:rPr lang="en-GB" baseline="0" dirty="0"/>
              <a:t>Each project can be carefully managed using different analysis tools that are available on the platform.</a:t>
            </a:r>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4</a:t>
            </a:fld>
            <a:endParaRPr lang="en-GB"/>
          </a:p>
        </p:txBody>
      </p:sp>
    </p:spTree>
    <p:extLst>
      <p:ext uri="{BB962C8B-B14F-4D97-AF65-F5344CB8AC3E}">
        <p14:creationId xmlns:p14="http://schemas.microsoft.com/office/powerpoint/2010/main" val="19758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5</a:t>
            </a:fld>
            <a:endParaRPr lang="en-GB"/>
          </a:p>
        </p:txBody>
      </p:sp>
    </p:spTree>
    <p:extLst>
      <p:ext uri="{BB962C8B-B14F-4D97-AF65-F5344CB8AC3E}">
        <p14:creationId xmlns:p14="http://schemas.microsoft.com/office/powerpoint/2010/main" val="129624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7</a:t>
            </a:fld>
            <a:endParaRPr lang="en-GB"/>
          </a:p>
        </p:txBody>
      </p:sp>
    </p:spTree>
    <p:extLst>
      <p:ext uri="{BB962C8B-B14F-4D97-AF65-F5344CB8AC3E}">
        <p14:creationId xmlns:p14="http://schemas.microsoft.com/office/powerpoint/2010/main" val="61677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8</a:t>
            </a:fld>
            <a:endParaRPr lang="en-GB"/>
          </a:p>
        </p:txBody>
      </p:sp>
    </p:spTree>
    <p:extLst>
      <p:ext uri="{BB962C8B-B14F-4D97-AF65-F5344CB8AC3E}">
        <p14:creationId xmlns:p14="http://schemas.microsoft.com/office/powerpoint/2010/main" val="166520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9</a:t>
            </a:fld>
            <a:endParaRPr lang="en-GB"/>
          </a:p>
        </p:txBody>
      </p:sp>
    </p:spTree>
    <p:extLst>
      <p:ext uri="{BB962C8B-B14F-4D97-AF65-F5344CB8AC3E}">
        <p14:creationId xmlns:p14="http://schemas.microsoft.com/office/powerpoint/2010/main" val="287421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9DEF78D-BFCC-44A4-903F-8D67CC716352}" type="slidenum">
              <a:rPr lang="en-GB" smtClean="0"/>
              <a:t>10</a:t>
            </a:fld>
            <a:endParaRPr lang="en-GB"/>
          </a:p>
        </p:txBody>
      </p:sp>
    </p:spTree>
    <p:extLst>
      <p:ext uri="{BB962C8B-B14F-4D97-AF65-F5344CB8AC3E}">
        <p14:creationId xmlns:p14="http://schemas.microsoft.com/office/powerpoint/2010/main" val="421011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DEF78D-BFCC-44A4-903F-8D67CC716352}" type="slidenum">
              <a:rPr lang="en-GB" smtClean="0"/>
              <a:t>11</a:t>
            </a:fld>
            <a:endParaRPr lang="en-GB"/>
          </a:p>
        </p:txBody>
      </p:sp>
    </p:spTree>
    <p:extLst>
      <p:ext uri="{BB962C8B-B14F-4D97-AF65-F5344CB8AC3E}">
        <p14:creationId xmlns:p14="http://schemas.microsoft.com/office/powerpoint/2010/main" val="89871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BFDA9F6-86F1-4791-A61F-8F25AE9B369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B611107-DF1B-4242-BC08-2A01028F85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A0D3A3A-E85E-4CCE-A823-42D65777CC8F}"/>
              </a:ext>
            </a:extLst>
          </p:cNvPr>
          <p:cNvSpPr>
            <a:spLocks noGrp="1" noChangeArrowheads="1"/>
          </p:cNvSpPr>
          <p:nvPr>
            <p:ph type="sldNum" sz="quarter" idx="12"/>
          </p:nvPr>
        </p:nvSpPr>
        <p:spPr>
          <a:ln/>
        </p:spPr>
        <p:txBody>
          <a:bodyPr/>
          <a:lstStyle>
            <a:lvl1pPr>
              <a:defRPr/>
            </a:lvl1pPr>
          </a:lstStyle>
          <a:p>
            <a:fld id="{C14A41E8-0831-4880-9141-E09BF008BB20}" type="slidenum">
              <a:rPr lang="en-GB" altLang="en-US"/>
              <a:pPr/>
              <a:t>‹#›</a:t>
            </a:fld>
            <a:endParaRPr lang="en-GB" altLang="en-US"/>
          </a:p>
        </p:txBody>
      </p:sp>
    </p:spTree>
    <p:extLst>
      <p:ext uri="{BB962C8B-B14F-4D97-AF65-F5344CB8AC3E}">
        <p14:creationId xmlns:p14="http://schemas.microsoft.com/office/powerpoint/2010/main" val="84338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AC4EE3-01AE-423B-A7E2-12201CDB314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7A061F-3219-4402-8DA0-656E627DFD3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E19A738-E87F-4222-A26F-210A9485B6F2}"/>
              </a:ext>
            </a:extLst>
          </p:cNvPr>
          <p:cNvSpPr>
            <a:spLocks noGrp="1" noChangeArrowheads="1"/>
          </p:cNvSpPr>
          <p:nvPr>
            <p:ph type="sldNum" sz="quarter" idx="12"/>
          </p:nvPr>
        </p:nvSpPr>
        <p:spPr>
          <a:ln/>
        </p:spPr>
        <p:txBody>
          <a:bodyPr/>
          <a:lstStyle>
            <a:lvl1pPr>
              <a:defRPr/>
            </a:lvl1pPr>
          </a:lstStyle>
          <a:p>
            <a:fld id="{61519B01-D0EA-4AF7-88FF-15F27F14D11A}" type="slidenum">
              <a:rPr lang="en-GB" altLang="en-US"/>
              <a:pPr/>
              <a:t>‹#›</a:t>
            </a:fld>
            <a:endParaRPr lang="en-GB" altLang="en-US"/>
          </a:p>
        </p:txBody>
      </p:sp>
    </p:spTree>
    <p:extLst>
      <p:ext uri="{BB962C8B-B14F-4D97-AF65-F5344CB8AC3E}">
        <p14:creationId xmlns:p14="http://schemas.microsoft.com/office/powerpoint/2010/main" val="336610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A62358D-B935-4E69-8AAD-9921C0306ED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4E612BE-3929-43DA-A756-064AE1C6A4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4A84C33-2E1E-47E7-B222-18E406CA6E13}"/>
              </a:ext>
            </a:extLst>
          </p:cNvPr>
          <p:cNvSpPr>
            <a:spLocks noGrp="1" noChangeArrowheads="1"/>
          </p:cNvSpPr>
          <p:nvPr>
            <p:ph type="sldNum" sz="quarter" idx="12"/>
          </p:nvPr>
        </p:nvSpPr>
        <p:spPr>
          <a:ln/>
        </p:spPr>
        <p:txBody>
          <a:bodyPr/>
          <a:lstStyle>
            <a:lvl1pPr>
              <a:defRPr/>
            </a:lvl1pPr>
          </a:lstStyle>
          <a:p>
            <a:fld id="{8289E67A-AAEB-4BA0-8C78-EB01E610052E}" type="slidenum">
              <a:rPr lang="en-GB" altLang="en-US"/>
              <a:pPr/>
              <a:t>‹#›</a:t>
            </a:fld>
            <a:endParaRPr lang="en-GB" altLang="en-US"/>
          </a:p>
        </p:txBody>
      </p:sp>
    </p:spTree>
    <p:extLst>
      <p:ext uri="{BB962C8B-B14F-4D97-AF65-F5344CB8AC3E}">
        <p14:creationId xmlns:p14="http://schemas.microsoft.com/office/powerpoint/2010/main" val="382713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81B0DF1-134B-41A2-B232-EEE0A4CEAFC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0A6D20A-2C9C-4919-A1E5-E853818189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1C0E85B-ECB0-4804-9F5D-89AAD1C32E81}"/>
              </a:ext>
            </a:extLst>
          </p:cNvPr>
          <p:cNvSpPr>
            <a:spLocks noGrp="1" noChangeArrowheads="1"/>
          </p:cNvSpPr>
          <p:nvPr>
            <p:ph type="sldNum" sz="quarter" idx="12"/>
          </p:nvPr>
        </p:nvSpPr>
        <p:spPr>
          <a:ln/>
        </p:spPr>
        <p:txBody>
          <a:bodyPr/>
          <a:lstStyle>
            <a:lvl1pPr>
              <a:defRPr/>
            </a:lvl1pPr>
          </a:lstStyle>
          <a:p>
            <a:fld id="{FAFFF7F0-CC33-43E6-BE29-296D37C0524C}" type="slidenum">
              <a:rPr lang="en-GB" altLang="en-US"/>
              <a:pPr/>
              <a:t>‹#›</a:t>
            </a:fld>
            <a:endParaRPr lang="en-GB" altLang="en-US"/>
          </a:p>
        </p:txBody>
      </p:sp>
    </p:spTree>
    <p:extLst>
      <p:ext uri="{BB962C8B-B14F-4D97-AF65-F5344CB8AC3E}">
        <p14:creationId xmlns:p14="http://schemas.microsoft.com/office/powerpoint/2010/main" val="291026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D4C8A9-FBE9-46A1-BD5A-F64309C0AE0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F2DD0B7-9CB9-4911-8FD1-2C5E1A5DFB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3CBB364-E1C7-41D8-AE98-72D15AECB602}"/>
              </a:ext>
            </a:extLst>
          </p:cNvPr>
          <p:cNvSpPr>
            <a:spLocks noGrp="1" noChangeArrowheads="1"/>
          </p:cNvSpPr>
          <p:nvPr>
            <p:ph type="sldNum" sz="quarter" idx="12"/>
          </p:nvPr>
        </p:nvSpPr>
        <p:spPr>
          <a:ln/>
        </p:spPr>
        <p:txBody>
          <a:bodyPr/>
          <a:lstStyle>
            <a:lvl1pPr>
              <a:defRPr/>
            </a:lvl1pPr>
          </a:lstStyle>
          <a:p>
            <a:fld id="{ED0C5EC4-E919-432D-B6E0-369DD9180E9B}" type="slidenum">
              <a:rPr lang="en-GB" altLang="en-US"/>
              <a:pPr/>
              <a:t>‹#›</a:t>
            </a:fld>
            <a:endParaRPr lang="en-GB" altLang="en-US"/>
          </a:p>
        </p:txBody>
      </p:sp>
    </p:spTree>
    <p:extLst>
      <p:ext uri="{BB962C8B-B14F-4D97-AF65-F5344CB8AC3E}">
        <p14:creationId xmlns:p14="http://schemas.microsoft.com/office/powerpoint/2010/main" val="9476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A744953-D060-4412-9360-445E8C0920F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8C39C2A-19C4-4B51-A371-259CB5AC1A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DD4205A-671C-4C02-85C8-FBD6F53182FF}"/>
              </a:ext>
            </a:extLst>
          </p:cNvPr>
          <p:cNvSpPr>
            <a:spLocks noGrp="1" noChangeArrowheads="1"/>
          </p:cNvSpPr>
          <p:nvPr>
            <p:ph type="sldNum" sz="quarter" idx="12"/>
          </p:nvPr>
        </p:nvSpPr>
        <p:spPr>
          <a:ln/>
        </p:spPr>
        <p:txBody>
          <a:bodyPr/>
          <a:lstStyle>
            <a:lvl1pPr>
              <a:defRPr/>
            </a:lvl1pPr>
          </a:lstStyle>
          <a:p>
            <a:fld id="{50FAEC09-97C4-4E60-9427-685E4D2A23DD}" type="slidenum">
              <a:rPr lang="en-GB" altLang="en-US"/>
              <a:pPr/>
              <a:t>‹#›</a:t>
            </a:fld>
            <a:endParaRPr lang="en-GB" altLang="en-US"/>
          </a:p>
        </p:txBody>
      </p:sp>
    </p:spTree>
    <p:extLst>
      <p:ext uri="{BB962C8B-B14F-4D97-AF65-F5344CB8AC3E}">
        <p14:creationId xmlns:p14="http://schemas.microsoft.com/office/powerpoint/2010/main" val="50187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D66ECB1-D387-4FAA-BF40-353BA334AB4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5E27563-DF4D-40E0-A24E-9D8BE8693C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07EB73A-49FB-4D41-88E6-79377446C314}"/>
              </a:ext>
            </a:extLst>
          </p:cNvPr>
          <p:cNvSpPr>
            <a:spLocks noGrp="1" noChangeArrowheads="1"/>
          </p:cNvSpPr>
          <p:nvPr>
            <p:ph type="sldNum" sz="quarter" idx="12"/>
          </p:nvPr>
        </p:nvSpPr>
        <p:spPr>
          <a:ln/>
        </p:spPr>
        <p:txBody>
          <a:bodyPr/>
          <a:lstStyle>
            <a:lvl1pPr>
              <a:defRPr/>
            </a:lvl1pPr>
          </a:lstStyle>
          <a:p>
            <a:fld id="{A120F3F9-5F8E-46B2-BD4C-BB0299E5CB2C}" type="slidenum">
              <a:rPr lang="en-GB" altLang="en-US"/>
              <a:pPr/>
              <a:t>‹#›</a:t>
            </a:fld>
            <a:endParaRPr lang="en-GB" altLang="en-US"/>
          </a:p>
        </p:txBody>
      </p:sp>
    </p:spTree>
    <p:extLst>
      <p:ext uri="{BB962C8B-B14F-4D97-AF65-F5344CB8AC3E}">
        <p14:creationId xmlns:p14="http://schemas.microsoft.com/office/powerpoint/2010/main" val="388223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B4CAF4C-71E4-4D2E-985A-6BAC3C51A7F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DD9E2D9-F2D0-45D9-91D7-DEECF13AB6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B96B275-A150-42F7-88B7-697768831AB5}"/>
              </a:ext>
            </a:extLst>
          </p:cNvPr>
          <p:cNvSpPr>
            <a:spLocks noGrp="1" noChangeArrowheads="1"/>
          </p:cNvSpPr>
          <p:nvPr>
            <p:ph type="sldNum" sz="quarter" idx="12"/>
          </p:nvPr>
        </p:nvSpPr>
        <p:spPr>
          <a:ln/>
        </p:spPr>
        <p:txBody>
          <a:bodyPr/>
          <a:lstStyle>
            <a:lvl1pPr>
              <a:defRPr/>
            </a:lvl1pPr>
          </a:lstStyle>
          <a:p>
            <a:fld id="{4CA90BAB-9E2C-41EF-BE84-753B4D57355A}" type="slidenum">
              <a:rPr lang="en-GB" altLang="en-US"/>
              <a:pPr/>
              <a:t>‹#›</a:t>
            </a:fld>
            <a:endParaRPr lang="en-GB" altLang="en-US"/>
          </a:p>
        </p:txBody>
      </p:sp>
    </p:spTree>
    <p:extLst>
      <p:ext uri="{BB962C8B-B14F-4D97-AF65-F5344CB8AC3E}">
        <p14:creationId xmlns:p14="http://schemas.microsoft.com/office/powerpoint/2010/main" val="187557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DE39D0-4AAC-42FA-9B10-325DA9E1B0C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74391086-4E51-4FBD-BCB7-23C6290DE8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2E91B0B-BC4F-4448-AA6F-444C49347863}"/>
              </a:ext>
            </a:extLst>
          </p:cNvPr>
          <p:cNvSpPr>
            <a:spLocks noGrp="1" noChangeArrowheads="1"/>
          </p:cNvSpPr>
          <p:nvPr>
            <p:ph type="sldNum" sz="quarter" idx="12"/>
          </p:nvPr>
        </p:nvSpPr>
        <p:spPr>
          <a:ln/>
        </p:spPr>
        <p:txBody>
          <a:bodyPr/>
          <a:lstStyle>
            <a:lvl1pPr>
              <a:defRPr/>
            </a:lvl1pPr>
          </a:lstStyle>
          <a:p>
            <a:fld id="{6DC2B855-8715-42D5-A1DC-A044AB4E67BF}" type="slidenum">
              <a:rPr lang="en-GB" altLang="en-US"/>
              <a:pPr/>
              <a:t>‹#›</a:t>
            </a:fld>
            <a:endParaRPr lang="en-GB" altLang="en-US"/>
          </a:p>
        </p:txBody>
      </p:sp>
    </p:spTree>
    <p:extLst>
      <p:ext uri="{BB962C8B-B14F-4D97-AF65-F5344CB8AC3E}">
        <p14:creationId xmlns:p14="http://schemas.microsoft.com/office/powerpoint/2010/main" val="103882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751F16-ADB3-4F36-80CF-68CD3542C87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9282FB-44CB-4527-9DB4-6D9608D922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ECCB0EC-82BF-4DC8-9DA9-BC0F5B446FA6}"/>
              </a:ext>
            </a:extLst>
          </p:cNvPr>
          <p:cNvSpPr>
            <a:spLocks noGrp="1" noChangeArrowheads="1"/>
          </p:cNvSpPr>
          <p:nvPr>
            <p:ph type="sldNum" sz="quarter" idx="12"/>
          </p:nvPr>
        </p:nvSpPr>
        <p:spPr>
          <a:ln/>
        </p:spPr>
        <p:txBody>
          <a:bodyPr/>
          <a:lstStyle>
            <a:lvl1pPr>
              <a:defRPr/>
            </a:lvl1pPr>
          </a:lstStyle>
          <a:p>
            <a:fld id="{5419F44A-A536-417C-9BCF-D7996E7BD825}" type="slidenum">
              <a:rPr lang="en-GB" altLang="en-US"/>
              <a:pPr/>
              <a:t>‹#›</a:t>
            </a:fld>
            <a:endParaRPr lang="en-GB" altLang="en-US"/>
          </a:p>
        </p:txBody>
      </p:sp>
    </p:spTree>
    <p:extLst>
      <p:ext uri="{BB962C8B-B14F-4D97-AF65-F5344CB8AC3E}">
        <p14:creationId xmlns:p14="http://schemas.microsoft.com/office/powerpoint/2010/main" val="197240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A7D98F-32D7-4F20-AC13-B71B779851A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BF07972-F1BE-46BA-8A8B-E419D85C47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FA1178F-73D7-4A62-A780-4299036CC186}"/>
              </a:ext>
            </a:extLst>
          </p:cNvPr>
          <p:cNvSpPr>
            <a:spLocks noGrp="1" noChangeArrowheads="1"/>
          </p:cNvSpPr>
          <p:nvPr>
            <p:ph type="sldNum" sz="quarter" idx="12"/>
          </p:nvPr>
        </p:nvSpPr>
        <p:spPr>
          <a:ln/>
        </p:spPr>
        <p:txBody>
          <a:bodyPr/>
          <a:lstStyle>
            <a:lvl1pPr>
              <a:defRPr/>
            </a:lvl1pPr>
          </a:lstStyle>
          <a:p>
            <a:fld id="{1442B6D8-2B71-4CB7-9EE8-BED5686EFD32}" type="slidenum">
              <a:rPr lang="en-GB" altLang="en-US"/>
              <a:pPr/>
              <a:t>‹#›</a:t>
            </a:fld>
            <a:endParaRPr lang="en-GB" altLang="en-US"/>
          </a:p>
        </p:txBody>
      </p:sp>
    </p:spTree>
    <p:extLst>
      <p:ext uri="{BB962C8B-B14F-4D97-AF65-F5344CB8AC3E}">
        <p14:creationId xmlns:p14="http://schemas.microsoft.com/office/powerpoint/2010/main" val="348615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835D6D-5B05-40C8-B02B-9CF2F60AD47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5A54A823-EE8A-4BC1-B4DA-632D904E200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a:extLst>
              <a:ext uri="{FF2B5EF4-FFF2-40B4-BE49-F238E27FC236}">
                <a16:creationId xmlns:a16="http://schemas.microsoft.com/office/drawing/2014/main" id="{09301D18-0DBE-4BB5-9C4B-2F3894DA95E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3B30FE15-F075-479D-ABB2-07A0122BCAD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FD7F26E6-3DAD-426C-87FC-BE09041B8F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DE171A-FBFC-4A8F-A530-6A446F6F5D8F}" type="slidenum">
              <a:rPr lang="en-GB" altLang="en-US"/>
              <a:pPr/>
              <a:t>‹#›</a:t>
            </a:fld>
            <a:endParaRPr lang="en-GB" altLang="en-US"/>
          </a:p>
        </p:txBody>
      </p:sp>
      <p:pic>
        <p:nvPicPr>
          <p:cNvPr id="1031" name="Picture 7" descr="4 revised">
            <a:extLst>
              <a:ext uri="{FF2B5EF4-FFF2-40B4-BE49-F238E27FC236}">
                <a16:creationId xmlns:a16="http://schemas.microsoft.com/office/drawing/2014/main" id="{C89CA796-C64C-4C5C-BFE3-B4ABF8564A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5254D31-B87D-4118-B94C-BFAA8B90F844}"/>
              </a:ext>
            </a:extLst>
          </p:cNvPr>
          <p:cNvSpPr>
            <a:spLocks noGrp="1" noChangeArrowheads="1"/>
          </p:cNvSpPr>
          <p:nvPr>
            <p:ph type="ctrTitle"/>
          </p:nvPr>
        </p:nvSpPr>
        <p:spPr>
          <a:xfrm>
            <a:off x="1404764" y="1916832"/>
            <a:ext cx="6334472" cy="936104"/>
          </a:xfrm>
        </p:spPr>
        <p:txBody>
          <a:bodyPr/>
          <a:lstStyle/>
          <a:p>
            <a:pPr eaLnBrk="1" hangingPunct="1"/>
            <a:r>
              <a:rPr lang="en-US" altLang="en-US" dirty="0"/>
              <a:t>Engagement HQ</a:t>
            </a:r>
          </a:p>
        </p:txBody>
      </p:sp>
      <p:sp>
        <p:nvSpPr>
          <p:cNvPr id="2051" name="Rectangle 3">
            <a:extLst>
              <a:ext uri="{FF2B5EF4-FFF2-40B4-BE49-F238E27FC236}">
                <a16:creationId xmlns:a16="http://schemas.microsoft.com/office/drawing/2014/main" id="{F3B3F13A-F408-4414-BD5E-5C5DC3D46040}"/>
              </a:ext>
            </a:extLst>
          </p:cNvPr>
          <p:cNvSpPr>
            <a:spLocks noGrp="1" noChangeArrowheads="1"/>
          </p:cNvSpPr>
          <p:nvPr>
            <p:ph type="subTitle" idx="1"/>
          </p:nvPr>
        </p:nvSpPr>
        <p:spPr>
          <a:xfrm>
            <a:off x="1099592" y="4757328"/>
            <a:ext cx="6944816" cy="1752600"/>
          </a:xfrm>
        </p:spPr>
        <p:txBody>
          <a:bodyPr/>
          <a:lstStyle/>
          <a:p>
            <a:pPr eaLnBrk="1" hangingPunct="1"/>
            <a:r>
              <a:rPr lang="en-US" altLang="en-US" sz="2800" dirty="0"/>
              <a:t>Customer Experience Team</a:t>
            </a:r>
          </a:p>
        </p:txBody>
      </p:sp>
      <p:pic>
        <p:nvPicPr>
          <p:cNvPr id="2" name="Picture 2" descr="EngagementHQ Reviews, Prices &amp; Ratings | GetApp UK 2022">
            <a:extLst>
              <a:ext uri="{FF2B5EF4-FFF2-40B4-BE49-F238E27FC236}">
                <a16:creationId xmlns:a16="http://schemas.microsoft.com/office/drawing/2014/main" id="{24517AAF-DCF8-2029-0773-91FFF19B0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437003"/>
            <a:ext cx="2286000" cy="2286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6" name="Picture 2" descr="Demo Site">
            <a:extLst>
              <a:ext uri="{FF2B5EF4-FFF2-40B4-BE49-F238E27FC236}">
                <a16:creationId xmlns:a16="http://schemas.microsoft.com/office/drawing/2014/main" id="{6C4E0CA0-EBE6-49DB-B3F7-0AB97F90E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357187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500"/>
                                        <p:tgtEl>
                                          <p:spTgt spid="2051">
                                            <p:txEl>
                                              <p:pRg st="0" end="0"/>
                                            </p:txEl>
                                          </p:spTgt>
                                        </p:tgtEl>
                                      </p:cBhvr>
                                    </p:animEffect>
                                  </p:childTnLst>
                                </p:cTn>
                              </p:par>
                              <p:par>
                                <p:cTn id="14" presetID="45"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E266-45C6-4746-91C7-222C2C555782}"/>
              </a:ext>
            </a:extLst>
          </p:cNvPr>
          <p:cNvSpPr>
            <a:spLocks noGrp="1"/>
          </p:cNvSpPr>
          <p:nvPr>
            <p:ph type="title"/>
          </p:nvPr>
        </p:nvSpPr>
        <p:spPr/>
        <p:txBody>
          <a:bodyPr/>
          <a:lstStyle/>
          <a:p>
            <a:r>
              <a:rPr lang="en-GB" dirty="0"/>
              <a:t>Tools</a:t>
            </a:r>
          </a:p>
        </p:txBody>
      </p:sp>
      <p:pic>
        <p:nvPicPr>
          <p:cNvPr id="8" name="Picture 7">
            <a:extLst>
              <a:ext uri="{FF2B5EF4-FFF2-40B4-BE49-F238E27FC236}">
                <a16:creationId xmlns:a16="http://schemas.microsoft.com/office/drawing/2014/main" id="{4F7F95DB-B985-48DB-93B2-406AF1EE49EA}"/>
              </a:ext>
            </a:extLst>
          </p:cNvPr>
          <p:cNvPicPr>
            <a:picLocks noChangeAspect="1"/>
          </p:cNvPicPr>
          <p:nvPr/>
        </p:nvPicPr>
        <p:blipFill>
          <a:blip r:embed="rId3"/>
          <a:stretch>
            <a:fillRect/>
          </a:stretch>
        </p:blipFill>
        <p:spPr>
          <a:xfrm>
            <a:off x="25084" y="4853686"/>
            <a:ext cx="1981428" cy="1800200"/>
          </a:xfrm>
          <a:prstGeom prst="ellipse">
            <a:avLst/>
          </a:prstGeom>
          <a:ln>
            <a:noFill/>
          </a:ln>
          <a:effectLst>
            <a:softEdge rad="112500"/>
          </a:effectLst>
        </p:spPr>
      </p:pic>
      <p:pic>
        <p:nvPicPr>
          <p:cNvPr id="10" name="Picture 9">
            <a:extLst>
              <a:ext uri="{FF2B5EF4-FFF2-40B4-BE49-F238E27FC236}">
                <a16:creationId xmlns:a16="http://schemas.microsoft.com/office/drawing/2014/main" id="{B93F2F98-3A9D-4F3D-86B8-81A68A0D1198}"/>
              </a:ext>
            </a:extLst>
          </p:cNvPr>
          <p:cNvPicPr>
            <a:picLocks noChangeAspect="1"/>
          </p:cNvPicPr>
          <p:nvPr/>
        </p:nvPicPr>
        <p:blipFill>
          <a:blip r:embed="rId4"/>
          <a:stretch>
            <a:fillRect/>
          </a:stretch>
        </p:blipFill>
        <p:spPr>
          <a:xfrm>
            <a:off x="2700071" y="1335461"/>
            <a:ext cx="6167833" cy="2065343"/>
          </a:xfrm>
          <a:prstGeom prst="rect">
            <a:avLst/>
          </a:prstGeom>
          <a:ln>
            <a:noFill/>
          </a:ln>
          <a:effectLst>
            <a:softEdge rad="112500"/>
          </a:effectLst>
        </p:spPr>
      </p:pic>
      <p:sp>
        <p:nvSpPr>
          <p:cNvPr id="7" name="Content Placeholder 2">
            <a:extLst>
              <a:ext uri="{FF2B5EF4-FFF2-40B4-BE49-F238E27FC236}">
                <a16:creationId xmlns:a16="http://schemas.microsoft.com/office/drawing/2014/main" id="{4166D00B-7EB8-709C-FA08-E4423F877E93}"/>
              </a:ext>
            </a:extLst>
          </p:cNvPr>
          <p:cNvSpPr txBox="1">
            <a:spLocks/>
          </p:cNvSpPr>
          <p:nvPr/>
        </p:nvSpPr>
        <p:spPr bwMode="auto">
          <a:xfrm>
            <a:off x="276096" y="1192224"/>
            <a:ext cx="3034680" cy="363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GB" sz="2000" b="1" kern="0" dirty="0"/>
              <a:t>Maps</a:t>
            </a:r>
            <a:br>
              <a:rPr lang="en-GB" sz="2000" b="1" kern="0" dirty="0"/>
            </a:br>
            <a:br>
              <a:rPr lang="en-GB" sz="2000" b="1" kern="0" dirty="0"/>
            </a:br>
            <a:r>
              <a:rPr lang="en-GB" sz="2000" kern="0" dirty="0"/>
              <a:t>Interactive maps to gather –</a:t>
            </a:r>
            <a:br>
              <a:rPr lang="en-GB" sz="2000" kern="0" dirty="0"/>
            </a:br>
            <a:endParaRPr lang="en-GB" sz="2000" kern="0" dirty="0"/>
          </a:p>
          <a:p>
            <a:r>
              <a:rPr lang="en-GB" sz="2000" kern="0" dirty="0"/>
              <a:t>Comments</a:t>
            </a:r>
          </a:p>
          <a:p>
            <a:r>
              <a:rPr lang="en-GB" sz="2000" kern="0" dirty="0"/>
              <a:t>Surveys</a:t>
            </a:r>
          </a:p>
          <a:p>
            <a:r>
              <a:rPr lang="en-GB" sz="2000" kern="0" dirty="0"/>
              <a:t>Photos on a map</a:t>
            </a:r>
          </a:p>
          <a:p>
            <a:pPr marL="0" indent="0">
              <a:buNone/>
            </a:pPr>
            <a:br>
              <a:rPr lang="en-GB" sz="2000" kern="0" dirty="0"/>
            </a:br>
            <a:r>
              <a:rPr lang="en-GB" sz="2000" kern="0" dirty="0"/>
              <a:t>With a pin drop</a:t>
            </a:r>
            <a:endParaRPr lang="en-GB" sz="1800" kern="0" dirty="0"/>
          </a:p>
        </p:txBody>
      </p:sp>
      <p:sp>
        <p:nvSpPr>
          <p:cNvPr id="9" name="Content Placeholder 2">
            <a:extLst>
              <a:ext uri="{FF2B5EF4-FFF2-40B4-BE49-F238E27FC236}">
                <a16:creationId xmlns:a16="http://schemas.microsoft.com/office/drawing/2014/main" id="{DF2EF616-17AB-8EB2-5771-A5D342897C70}"/>
              </a:ext>
            </a:extLst>
          </p:cNvPr>
          <p:cNvSpPr txBox="1">
            <a:spLocks/>
          </p:cNvSpPr>
          <p:nvPr/>
        </p:nvSpPr>
        <p:spPr bwMode="auto">
          <a:xfrm>
            <a:off x="3987940" y="3551747"/>
            <a:ext cx="5376024" cy="165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r>
              <a:rPr lang="en-GB" sz="2000" kern="0" dirty="0"/>
              <a:t>Unlimited maps per project page</a:t>
            </a:r>
            <a:br>
              <a:rPr lang="en-GB" sz="2000" kern="0" dirty="0"/>
            </a:br>
            <a:endParaRPr lang="en-GB" sz="2000" kern="0" dirty="0"/>
          </a:p>
          <a:p>
            <a:r>
              <a:rPr lang="en-GB" sz="2000" kern="0" dirty="0"/>
              <a:t>Select from 200+ pin category icons</a:t>
            </a:r>
            <a:endParaRPr lang="en-GB" sz="1800" kern="0" dirty="0"/>
          </a:p>
        </p:txBody>
      </p:sp>
      <p:sp>
        <p:nvSpPr>
          <p:cNvPr id="11" name="Content Placeholder 2">
            <a:extLst>
              <a:ext uri="{FF2B5EF4-FFF2-40B4-BE49-F238E27FC236}">
                <a16:creationId xmlns:a16="http://schemas.microsoft.com/office/drawing/2014/main" id="{63FF93AF-F6A0-1113-5471-28814B6A5231}"/>
              </a:ext>
            </a:extLst>
          </p:cNvPr>
          <p:cNvSpPr txBox="1">
            <a:spLocks/>
          </p:cNvSpPr>
          <p:nvPr/>
        </p:nvSpPr>
        <p:spPr bwMode="auto">
          <a:xfrm>
            <a:off x="2123728" y="5206677"/>
            <a:ext cx="6381912" cy="165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sz="1800" kern="0" dirty="0"/>
              <a:t>Customers can click on a pin to discover a feature of the map</a:t>
            </a:r>
          </a:p>
          <a:p>
            <a:pPr marL="0" indent="0">
              <a:buNone/>
            </a:pPr>
            <a:endParaRPr lang="en-GB" sz="1800" kern="0" dirty="0"/>
          </a:p>
          <a:p>
            <a:pPr marL="0" indent="0">
              <a:buNone/>
            </a:pPr>
            <a:r>
              <a:rPr lang="en-GB" sz="1800" kern="0" dirty="0"/>
              <a:t>Customers can also drop their own pin to ask a </a:t>
            </a:r>
            <a:br>
              <a:rPr lang="en-GB" sz="1800" kern="0" dirty="0"/>
            </a:br>
            <a:r>
              <a:rPr lang="en-GB" sz="1800" kern="0" dirty="0"/>
              <a:t>question or leave a comment.</a:t>
            </a:r>
          </a:p>
          <a:p>
            <a:pPr marL="0" indent="0">
              <a:buNone/>
            </a:pPr>
            <a:endParaRPr lang="en-GB" sz="1800" kern="0" dirty="0"/>
          </a:p>
        </p:txBody>
      </p:sp>
    </p:spTree>
    <p:extLst>
      <p:ext uri="{BB962C8B-B14F-4D97-AF65-F5344CB8AC3E}">
        <p14:creationId xmlns:p14="http://schemas.microsoft.com/office/powerpoint/2010/main" val="3814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9"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B34-B802-4F62-91D2-6BD2429C01D7}"/>
              </a:ext>
            </a:extLst>
          </p:cNvPr>
          <p:cNvSpPr>
            <a:spLocks noGrp="1"/>
          </p:cNvSpPr>
          <p:nvPr>
            <p:ph type="title"/>
          </p:nvPr>
        </p:nvSpPr>
        <p:spPr/>
        <p:txBody>
          <a:bodyPr/>
          <a:lstStyle/>
          <a:p>
            <a:r>
              <a:rPr lang="en-GB" dirty="0"/>
              <a:t>Tools</a:t>
            </a:r>
          </a:p>
        </p:txBody>
      </p:sp>
      <p:sp>
        <p:nvSpPr>
          <p:cNvPr id="5" name="Content Placeholder 2">
            <a:extLst>
              <a:ext uri="{FF2B5EF4-FFF2-40B4-BE49-F238E27FC236}">
                <a16:creationId xmlns:a16="http://schemas.microsoft.com/office/drawing/2014/main" id="{6A525AD1-827A-4D78-AF53-376D0E324AFA}"/>
              </a:ext>
            </a:extLst>
          </p:cNvPr>
          <p:cNvSpPr>
            <a:spLocks noGrp="1"/>
          </p:cNvSpPr>
          <p:nvPr>
            <p:ph sz="half" idx="1"/>
          </p:nvPr>
        </p:nvSpPr>
        <p:spPr>
          <a:xfrm>
            <a:off x="457200" y="1593177"/>
            <a:ext cx="2746648" cy="3633267"/>
          </a:xfrm>
        </p:spPr>
        <p:txBody>
          <a:bodyPr/>
          <a:lstStyle/>
          <a:p>
            <a:pPr marL="0" indent="0">
              <a:buNone/>
            </a:pPr>
            <a:r>
              <a:rPr lang="en-GB" sz="2000" b="1" dirty="0"/>
              <a:t>Guestbook</a:t>
            </a:r>
            <a:br>
              <a:rPr lang="en-GB" sz="2000" b="1" dirty="0"/>
            </a:br>
            <a:br>
              <a:rPr lang="en-GB" sz="2000" b="1" dirty="0"/>
            </a:br>
            <a:r>
              <a:rPr lang="en-GB" sz="1800" i="1" dirty="0"/>
              <a:t>An alternative to the Forum.</a:t>
            </a:r>
            <a:br>
              <a:rPr lang="en-GB" sz="1800" i="1" dirty="0"/>
            </a:br>
            <a:endParaRPr lang="en-GB" sz="1800" b="1" dirty="0"/>
          </a:p>
          <a:p>
            <a:pPr marL="0" indent="0">
              <a:buNone/>
            </a:pPr>
            <a:r>
              <a:rPr lang="en-GB" sz="1800" dirty="0"/>
              <a:t>Simple online feedback without the dialogue. A safe space for your community to provide comments.</a:t>
            </a:r>
            <a:endParaRPr lang="en-GB" sz="1600" dirty="0"/>
          </a:p>
        </p:txBody>
      </p:sp>
      <p:pic>
        <p:nvPicPr>
          <p:cNvPr id="7" name="Picture 6">
            <a:extLst>
              <a:ext uri="{FF2B5EF4-FFF2-40B4-BE49-F238E27FC236}">
                <a16:creationId xmlns:a16="http://schemas.microsoft.com/office/drawing/2014/main" id="{41DE79A7-EA91-4606-A530-528D36BA743F}"/>
              </a:ext>
            </a:extLst>
          </p:cNvPr>
          <p:cNvPicPr>
            <a:picLocks noChangeAspect="1"/>
          </p:cNvPicPr>
          <p:nvPr/>
        </p:nvPicPr>
        <p:blipFill rotWithShape="1">
          <a:blip r:embed="rId3"/>
          <a:srcRect l="7251" r="2751"/>
          <a:stretch/>
        </p:blipFill>
        <p:spPr>
          <a:xfrm>
            <a:off x="328811" y="4783162"/>
            <a:ext cx="1790700" cy="1800200"/>
          </a:xfrm>
          <a:prstGeom prst="ellipse">
            <a:avLst/>
          </a:prstGeom>
          <a:ln>
            <a:noFill/>
          </a:ln>
          <a:effectLst>
            <a:softEdge rad="112500"/>
          </a:effectLst>
        </p:spPr>
      </p:pic>
      <p:sp>
        <p:nvSpPr>
          <p:cNvPr id="8" name="Content Placeholder 2">
            <a:extLst>
              <a:ext uri="{FF2B5EF4-FFF2-40B4-BE49-F238E27FC236}">
                <a16:creationId xmlns:a16="http://schemas.microsoft.com/office/drawing/2014/main" id="{16C7022A-77F4-48B9-8FE6-A407DE933E3C}"/>
              </a:ext>
            </a:extLst>
          </p:cNvPr>
          <p:cNvSpPr txBox="1">
            <a:spLocks/>
          </p:cNvSpPr>
          <p:nvPr/>
        </p:nvSpPr>
        <p:spPr bwMode="auto">
          <a:xfrm>
            <a:off x="3491880" y="1655878"/>
            <a:ext cx="5011087" cy="16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sz="1600" dirty="0"/>
              <a:t>Customers can contact us without having to answer a specific question. </a:t>
            </a:r>
          </a:p>
          <a:p>
            <a:pPr marL="0" indent="0">
              <a:buNone/>
            </a:pPr>
            <a:endParaRPr lang="en-GB" sz="1600" dirty="0"/>
          </a:p>
          <a:p>
            <a:pPr marL="0" indent="0">
              <a:buNone/>
            </a:pPr>
            <a:r>
              <a:rPr lang="en-GB" sz="1600" dirty="0"/>
              <a:t>This is a safe, moderated space for your community to upload comments. </a:t>
            </a:r>
          </a:p>
          <a:p>
            <a:pPr marL="0" indent="0">
              <a:buNone/>
            </a:pPr>
            <a:endParaRPr lang="en-GB" sz="1600" dirty="0"/>
          </a:p>
          <a:p>
            <a:pPr marL="0" indent="0">
              <a:buNone/>
            </a:pPr>
            <a:r>
              <a:rPr lang="en-GB" sz="1600" dirty="0"/>
              <a:t>It is designed to gather text-based feedback from participants without community dialogue or debate. </a:t>
            </a:r>
          </a:p>
          <a:p>
            <a:pPr marL="0" indent="0">
              <a:buNone/>
            </a:pPr>
            <a:endParaRPr lang="en-GB" sz="1600" dirty="0"/>
          </a:p>
          <a:p>
            <a:pPr marL="0" indent="0">
              <a:buNone/>
            </a:pPr>
            <a:r>
              <a:rPr lang="en-GB" sz="1600" dirty="0"/>
              <a:t>It is useful for gathering feedback on highly emotional subjects when the choices are contrasted for example between limited or two opposing options.</a:t>
            </a:r>
          </a:p>
        </p:txBody>
      </p:sp>
      <p:pic>
        <p:nvPicPr>
          <p:cNvPr id="10" name="Picture 9">
            <a:extLst>
              <a:ext uri="{FF2B5EF4-FFF2-40B4-BE49-F238E27FC236}">
                <a16:creationId xmlns:a16="http://schemas.microsoft.com/office/drawing/2014/main" id="{83234444-7FE2-4DB5-B1CD-56085B203DB9}"/>
              </a:ext>
            </a:extLst>
          </p:cNvPr>
          <p:cNvPicPr>
            <a:picLocks noChangeAspect="1"/>
          </p:cNvPicPr>
          <p:nvPr/>
        </p:nvPicPr>
        <p:blipFill>
          <a:blip r:embed="rId4"/>
          <a:stretch>
            <a:fillRect/>
          </a:stretch>
        </p:blipFill>
        <p:spPr>
          <a:xfrm>
            <a:off x="2119511" y="5196762"/>
            <a:ext cx="5354563" cy="1347025"/>
          </a:xfrm>
          <a:prstGeom prst="rect">
            <a:avLst/>
          </a:prstGeom>
          <a:ln>
            <a:noFill/>
          </a:ln>
          <a:effectLst>
            <a:softEdge rad="112500"/>
          </a:effectLst>
        </p:spPr>
      </p:pic>
    </p:spTree>
    <p:extLst>
      <p:ext uri="{BB962C8B-B14F-4D97-AF65-F5344CB8AC3E}">
        <p14:creationId xmlns:p14="http://schemas.microsoft.com/office/powerpoint/2010/main" val="302254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0337-1082-48DA-B804-B3B952550842}"/>
              </a:ext>
            </a:extLst>
          </p:cNvPr>
          <p:cNvSpPr>
            <a:spLocks noGrp="1"/>
          </p:cNvSpPr>
          <p:nvPr>
            <p:ph type="title"/>
          </p:nvPr>
        </p:nvSpPr>
        <p:spPr>
          <a:xfrm>
            <a:off x="480367" y="260648"/>
            <a:ext cx="8229600" cy="1143000"/>
          </a:xfrm>
        </p:spPr>
        <p:txBody>
          <a:bodyPr/>
          <a:lstStyle/>
          <a:p>
            <a:r>
              <a:rPr lang="en-GB" dirty="0"/>
              <a:t>Tools</a:t>
            </a:r>
          </a:p>
        </p:txBody>
      </p:sp>
      <p:sp>
        <p:nvSpPr>
          <p:cNvPr id="5" name="Content Placeholder 2">
            <a:extLst>
              <a:ext uri="{FF2B5EF4-FFF2-40B4-BE49-F238E27FC236}">
                <a16:creationId xmlns:a16="http://schemas.microsoft.com/office/drawing/2014/main" id="{640BBC11-4D82-417B-B085-631D0ABC8C4D}"/>
              </a:ext>
            </a:extLst>
          </p:cNvPr>
          <p:cNvSpPr>
            <a:spLocks noGrp="1"/>
          </p:cNvSpPr>
          <p:nvPr>
            <p:ph sz="half" idx="1"/>
          </p:nvPr>
        </p:nvSpPr>
        <p:spPr>
          <a:xfrm>
            <a:off x="457200" y="1593177"/>
            <a:ext cx="2746648" cy="3633267"/>
          </a:xfrm>
        </p:spPr>
        <p:txBody>
          <a:bodyPr/>
          <a:lstStyle/>
          <a:p>
            <a:pPr marL="0" indent="0">
              <a:buNone/>
            </a:pPr>
            <a:r>
              <a:rPr lang="en-GB" sz="2000" b="1" dirty="0"/>
              <a:t>Q&amp;A</a:t>
            </a:r>
            <a:br>
              <a:rPr lang="en-GB" sz="2000" b="1" dirty="0"/>
            </a:br>
            <a:br>
              <a:rPr lang="en-GB" sz="2000" b="1" dirty="0"/>
            </a:br>
            <a:r>
              <a:rPr lang="en-GB" sz="2000" dirty="0"/>
              <a:t>Just like any public meeting, people will ask questions. Q&amp;A allows them to do just that.</a:t>
            </a:r>
            <a:endParaRPr lang="en-GB" sz="1800" dirty="0"/>
          </a:p>
        </p:txBody>
      </p:sp>
      <p:pic>
        <p:nvPicPr>
          <p:cNvPr id="7" name="Picture 6">
            <a:extLst>
              <a:ext uri="{FF2B5EF4-FFF2-40B4-BE49-F238E27FC236}">
                <a16:creationId xmlns:a16="http://schemas.microsoft.com/office/drawing/2014/main" id="{589015E3-1AD2-47BF-AB2B-46EA37910488}"/>
              </a:ext>
            </a:extLst>
          </p:cNvPr>
          <p:cNvPicPr>
            <a:picLocks noChangeAspect="1"/>
          </p:cNvPicPr>
          <p:nvPr/>
        </p:nvPicPr>
        <p:blipFill rotWithShape="1">
          <a:blip r:embed="rId3"/>
          <a:srcRect l="4401"/>
          <a:stretch/>
        </p:blipFill>
        <p:spPr>
          <a:xfrm>
            <a:off x="683568" y="4176283"/>
            <a:ext cx="2087414" cy="2100321"/>
          </a:xfrm>
          <a:prstGeom prst="ellipse">
            <a:avLst/>
          </a:prstGeom>
          <a:ln>
            <a:noFill/>
          </a:ln>
          <a:effectLst>
            <a:softEdge rad="112500"/>
          </a:effectLst>
        </p:spPr>
      </p:pic>
      <p:sp>
        <p:nvSpPr>
          <p:cNvPr id="8" name="Content Placeholder 2">
            <a:extLst>
              <a:ext uri="{FF2B5EF4-FFF2-40B4-BE49-F238E27FC236}">
                <a16:creationId xmlns:a16="http://schemas.microsoft.com/office/drawing/2014/main" id="{1C96B75D-CD89-4CC0-BEA1-3F0638852E3F}"/>
              </a:ext>
            </a:extLst>
          </p:cNvPr>
          <p:cNvSpPr txBox="1">
            <a:spLocks/>
          </p:cNvSpPr>
          <p:nvPr/>
        </p:nvSpPr>
        <p:spPr bwMode="auto">
          <a:xfrm>
            <a:off x="3524250" y="2204864"/>
            <a:ext cx="5011087" cy="16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sz="1400" dirty="0"/>
              <a:t>Q&amp;A is an issues management and communication risk mitigation tool. </a:t>
            </a:r>
          </a:p>
          <a:p>
            <a:pPr marL="0" indent="0">
              <a:buNone/>
            </a:pPr>
            <a:endParaRPr lang="en-GB" sz="1400" dirty="0"/>
          </a:p>
          <a:p>
            <a:pPr marL="0" indent="0">
              <a:buNone/>
            </a:pPr>
            <a:r>
              <a:rPr lang="en-GB" sz="1400" dirty="0"/>
              <a:t>It is a managed space for your community to ask you questions and for you to respond either publicly (to create a Q&amp;A library) or privately.</a:t>
            </a:r>
          </a:p>
        </p:txBody>
      </p:sp>
      <p:pic>
        <p:nvPicPr>
          <p:cNvPr id="10" name="Picture 9">
            <a:extLst>
              <a:ext uri="{FF2B5EF4-FFF2-40B4-BE49-F238E27FC236}">
                <a16:creationId xmlns:a16="http://schemas.microsoft.com/office/drawing/2014/main" id="{C849F501-ADA9-44DE-810E-C1BC941FAC10}"/>
              </a:ext>
            </a:extLst>
          </p:cNvPr>
          <p:cNvPicPr>
            <a:picLocks noChangeAspect="1"/>
          </p:cNvPicPr>
          <p:nvPr/>
        </p:nvPicPr>
        <p:blipFill>
          <a:blip r:embed="rId4"/>
          <a:stretch>
            <a:fillRect/>
          </a:stretch>
        </p:blipFill>
        <p:spPr>
          <a:xfrm>
            <a:off x="3779797" y="4005064"/>
            <a:ext cx="4499992" cy="1907891"/>
          </a:xfrm>
          <a:prstGeom prst="rect">
            <a:avLst/>
          </a:prstGeom>
          <a:ln>
            <a:noFill/>
          </a:ln>
          <a:effectLst>
            <a:softEdge rad="112500"/>
          </a:effectLst>
        </p:spPr>
      </p:pic>
    </p:spTree>
    <p:extLst>
      <p:ext uri="{BB962C8B-B14F-4D97-AF65-F5344CB8AC3E}">
        <p14:creationId xmlns:p14="http://schemas.microsoft.com/office/powerpoint/2010/main" val="40193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36BD-AF80-4456-9F5E-89FDC24C16C5}"/>
              </a:ext>
            </a:extLst>
          </p:cNvPr>
          <p:cNvSpPr>
            <a:spLocks noGrp="1"/>
          </p:cNvSpPr>
          <p:nvPr>
            <p:ph type="title"/>
          </p:nvPr>
        </p:nvSpPr>
        <p:spPr>
          <a:xfrm>
            <a:off x="457200" y="1412776"/>
            <a:ext cx="8229600" cy="1143000"/>
          </a:xfrm>
        </p:spPr>
        <p:txBody>
          <a:bodyPr/>
          <a:lstStyle/>
          <a:p>
            <a:r>
              <a:rPr lang="en-GB" dirty="0"/>
              <a:t>Questions</a:t>
            </a:r>
          </a:p>
        </p:txBody>
      </p:sp>
      <p:pic>
        <p:nvPicPr>
          <p:cNvPr id="5122" name="Picture 2" descr="Free Question Mark on Chalk Board Stock Photo">
            <a:extLst>
              <a:ext uri="{FF2B5EF4-FFF2-40B4-BE49-F238E27FC236}">
                <a16:creationId xmlns:a16="http://schemas.microsoft.com/office/drawing/2014/main" id="{D189DFC5-CD8D-407D-BBC2-D421DDF23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r="30055"/>
          <a:stretch/>
        </p:blipFill>
        <p:spPr bwMode="auto">
          <a:xfrm>
            <a:off x="3347864" y="2555776"/>
            <a:ext cx="2448272" cy="3552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5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BAED-FE08-41EB-8C52-0E0AE21734EE}"/>
              </a:ext>
            </a:extLst>
          </p:cNvPr>
          <p:cNvSpPr>
            <a:spLocks noGrp="1"/>
          </p:cNvSpPr>
          <p:nvPr>
            <p:ph type="title"/>
          </p:nvPr>
        </p:nvSpPr>
        <p:spPr/>
        <p:txBody>
          <a:bodyPr/>
          <a:lstStyle/>
          <a:p>
            <a:r>
              <a:rPr lang="en-GB" dirty="0"/>
              <a:t>Agenda Items</a:t>
            </a:r>
          </a:p>
        </p:txBody>
      </p:sp>
      <p:sp>
        <p:nvSpPr>
          <p:cNvPr id="3" name="Content Placeholder 2">
            <a:extLst>
              <a:ext uri="{FF2B5EF4-FFF2-40B4-BE49-F238E27FC236}">
                <a16:creationId xmlns:a16="http://schemas.microsoft.com/office/drawing/2014/main" id="{00235997-1FAB-4FCF-9AAD-F686B37105E3}"/>
              </a:ext>
            </a:extLst>
          </p:cNvPr>
          <p:cNvSpPr>
            <a:spLocks noGrp="1"/>
          </p:cNvSpPr>
          <p:nvPr>
            <p:ph idx="1"/>
          </p:nvPr>
        </p:nvSpPr>
        <p:spPr>
          <a:xfrm>
            <a:off x="944778" y="2492896"/>
            <a:ext cx="8229600" cy="2297125"/>
          </a:xfrm>
        </p:spPr>
        <p:txBody>
          <a:bodyPr/>
          <a:lstStyle/>
          <a:p>
            <a:r>
              <a:rPr lang="en-GB" sz="1800" dirty="0"/>
              <a:t>What is Engagement HQ</a:t>
            </a:r>
            <a:br>
              <a:rPr lang="en-GB" sz="1800" dirty="0"/>
            </a:br>
            <a:endParaRPr lang="en-GB" sz="1800" dirty="0"/>
          </a:p>
          <a:p>
            <a:r>
              <a:rPr lang="en-GB" sz="1800" dirty="0"/>
              <a:t>How it can be used</a:t>
            </a:r>
          </a:p>
          <a:p>
            <a:endParaRPr lang="en-GB" sz="1800" dirty="0"/>
          </a:p>
          <a:p>
            <a:r>
              <a:rPr lang="en-GB" sz="1800" dirty="0"/>
              <a:t>Types of conversations</a:t>
            </a:r>
            <a:br>
              <a:rPr lang="en-GB" sz="1800" dirty="0"/>
            </a:br>
            <a:endParaRPr lang="en-GB" sz="1800" dirty="0"/>
          </a:p>
          <a:p>
            <a:r>
              <a:rPr lang="en-GB" sz="1800" dirty="0"/>
              <a:t>Tools</a:t>
            </a:r>
          </a:p>
        </p:txBody>
      </p:sp>
      <p:pic>
        <p:nvPicPr>
          <p:cNvPr id="4098" name="Picture 2" descr="Free Woman in White Long Sleeved Shirt Holding a Pen Writing on a Paper Stock Photo">
            <a:extLst>
              <a:ext uri="{FF2B5EF4-FFF2-40B4-BE49-F238E27FC236}">
                <a16:creationId xmlns:a16="http://schemas.microsoft.com/office/drawing/2014/main" id="{A9CBF39B-7DED-4309-B2B1-AD02823E6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92896"/>
            <a:ext cx="2861304" cy="2145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5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4E81-E597-52EC-03E9-802B50962776}"/>
              </a:ext>
            </a:extLst>
          </p:cNvPr>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kern="0" dirty="0"/>
              <a:t>What is Engagement HQ?</a:t>
            </a:r>
          </a:p>
        </p:txBody>
      </p:sp>
      <p:sp>
        <p:nvSpPr>
          <p:cNvPr id="3" name="Content Placeholder 2">
            <a:extLst>
              <a:ext uri="{FF2B5EF4-FFF2-40B4-BE49-F238E27FC236}">
                <a16:creationId xmlns:a16="http://schemas.microsoft.com/office/drawing/2014/main" id="{885E932C-1742-5EF9-A361-8F667A8AF603}"/>
              </a:ext>
            </a:extLst>
          </p:cNvPr>
          <p:cNvSpPr txBox="1">
            <a:spLocks/>
          </p:cNvSpPr>
          <p:nvPr/>
        </p:nvSpPr>
        <p:spPr>
          <a:xfrm>
            <a:off x="323528" y="1089501"/>
            <a:ext cx="8496944"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1600" dirty="0"/>
              <a:t>Engagement HQ is a platform that allows customers to have their say in many ways, from surveys to discussion forums, quick polls and questions. They can share ideas, discuss important topics, and provide feedback in matters that are important to them, to help </a:t>
            </a:r>
            <a:r>
              <a:rPr lang="en-GB" sz="1600" kern="0" dirty="0"/>
              <a:t>shape the development of the city and council services</a:t>
            </a:r>
            <a:r>
              <a:rPr lang="en-GB" sz="1600" dirty="0"/>
              <a:t>.</a:t>
            </a:r>
            <a:br>
              <a:rPr lang="en-GB" sz="1600" dirty="0"/>
            </a:br>
            <a:endParaRPr lang="en-GB" sz="1600" dirty="0"/>
          </a:p>
          <a:p>
            <a:r>
              <a:rPr lang="en-GB" sz="1600" dirty="0"/>
              <a:t>Suitable engagement projects will be set up as individual projects on the platform. The home page of the site includes one, larger, “featured project” (Let’s Talk About Hull’s Future: Hull’s Community Strategy in the example below), followed by an unlimited number of additional projects (under the “Further Consultations and Surveys” header. These additional projects can be split into different groups / themes.</a:t>
            </a:r>
            <a:endParaRPr lang="en-GB" sz="1600" kern="0" dirty="0"/>
          </a:p>
        </p:txBody>
      </p:sp>
      <p:pic>
        <p:nvPicPr>
          <p:cNvPr id="7" name="Picture 6">
            <a:extLst>
              <a:ext uri="{FF2B5EF4-FFF2-40B4-BE49-F238E27FC236}">
                <a16:creationId xmlns:a16="http://schemas.microsoft.com/office/drawing/2014/main" id="{A32BB9FD-1A2A-BA8A-52DA-A0D456A8CB0F}"/>
              </a:ext>
            </a:extLst>
          </p:cNvPr>
          <p:cNvPicPr>
            <a:picLocks noChangeAspect="1"/>
          </p:cNvPicPr>
          <p:nvPr/>
        </p:nvPicPr>
        <p:blipFill rotWithShape="1">
          <a:blip r:embed="rId2"/>
          <a:srcRect r="67325" b="-1572"/>
          <a:stretch/>
        </p:blipFill>
        <p:spPr>
          <a:xfrm>
            <a:off x="755576" y="3717032"/>
            <a:ext cx="5164655" cy="3043688"/>
          </a:xfrm>
          <a:prstGeom prst="rect">
            <a:avLst/>
          </a:prstGeom>
        </p:spPr>
      </p:pic>
    </p:spTree>
    <p:extLst>
      <p:ext uri="{BB962C8B-B14F-4D97-AF65-F5344CB8AC3E}">
        <p14:creationId xmlns:p14="http://schemas.microsoft.com/office/powerpoint/2010/main" val="7892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5C9C-BCB2-4BB0-8CBF-ADAB5F831DBC}"/>
              </a:ext>
            </a:extLst>
          </p:cNvPr>
          <p:cNvSpPr>
            <a:spLocks noGrp="1"/>
          </p:cNvSpPr>
          <p:nvPr>
            <p:ph type="title"/>
          </p:nvPr>
        </p:nvSpPr>
        <p:spPr/>
        <p:txBody>
          <a:bodyPr/>
          <a:lstStyle/>
          <a:p>
            <a:r>
              <a:rPr lang="en-GB" dirty="0"/>
              <a:t>…. continued</a:t>
            </a:r>
          </a:p>
        </p:txBody>
      </p:sp>
      <p:sp>
        <p:nvSpPr>
          <p:cNvPr id="3" name="Content Placeholder 2">
            <a:extLst>
              <a:ext uri="{FF2B5EF4-FFF2-40B4-BE49-F238E27FC236}">
                <a16:creationId xmlns:a16="http://schemas.microsoft.com/office/drawing/2014/main" id="{BC9D0AAC-BD3C-47C4-B29A-E86428E99024}"/>
              </a:ext>
            </a:extLst>
          </p:cNvPr>
          <p:cNvSpPr>
            <a:spLocks noGrp="1"/>
          </p:cNvSpPr>
          <p:nvPr>
            <p:ph idx="1"/>
          </p:nvPr>
        </p:nvSpPr>
        <p:spPr>
          <a:xfrm>
            <a:off x="215516" y="1628800"/>
            <a:ext cx="8712968" cy="4525963"/>
          </a:xfrm>
        </p:spPr>
        <p:txBody>
          <a:bodyPr/>
          <a:lstStyle/>
          <a:p>
            <a:r>
              <a:rPr lang="en-GB" sz="1600" dirty="0"/>
              <a:t>Users can sign up to become members of the site. </a:t>
            </a:r>
          </a:p>
          <a:p>
            <a:pPr lvl="1"/>
            <a:r>
              <a:rPr lang="en-GB" sz="1600" dirty="0"/>
              <a:t>This is not mandatory – and, with few exceptions, engagement projects included on the platform should be available to all users without registering. </a:t>
            </a:r>
          </a:p>
          <a:p>
            <a:pPr lvl="1"/>
            <a:r>
              <a:rPr lang="en-GB" sz="1600" dirty="0"/>
              <a:t>However, by registering users can be invited / have their attention drawn to specific consultations and surveys.</a:t>
            </a:r>
          </a:p>
          <a:p>
            <a:endParaRPr lang="en-GB" sz="1600" dirty="0"/>
          </a:p>
          <a:p>
            <a:r>
              <a:rPr lang="en-GB" sz="1600" dirty="0"/>
              <a:t>Users can receive updates in the form of newsletters</a:t>
            </a:r>
            <a:br>
              <a:rPr lang="en-GB" sz="1600" dirty="0"/>
            </a:br>
            <a:endParaRPr lang="en-GB" sz="1600" dirty="0"/>
          </a:p>
          <a:p>
            <a:r>
              <a:rPr lang="en-GB" sz="1600" dirty="0"/>
              <a:t>The main types of tools include –</a:t>
            </a:r>
          </a:p>
          <a:p>
            <a:pPr lvl="1"/>
            <a:endParaRPr lang="en-GB" sz="1600" dirty="0"/>
          </a:p>
          <a:p>
            <a:pPr lvl="1"/>
            <a:r>
              <a:rPr lang="en-GB" sz="1600" dirty="0"/>
              <a:t>surveys</a:t>
            </a:r>
          </a:p>
          <a:p>
            <a:pPr lvl="1"/>
            <a:r>
              <a:rPr lang="en-GB" sz="1600" dirty="0"/>
              <a:t>quick polls</a:t>
            </a:r>
          </a:p>
          <a:p>
            <a:pPr lvl="1"/>
            <a:r>
              <a:rPr lang="en-GB" sz="1600" dirty="0"/>
              <a:t>forum</a:t>
            </a:r>
          </a:p>
          <a:p>
            <a:pPr lvl="1"/>
            <a:r>
              <a:rPr lang="en-GB" sz="1600" dirty="0"/>
              <a:t>live map tool</a:t>
            </a:r>
            <a:br>
              <a:rPr lang="en-GB" sz="1600" dirty="0"/>
            </a:br>
            <a:br>
              <a:rPr lang="en-GB" sz="1600" dirty="0"/>
            </a:br>
            <a:r>
              <a:rPr lang="en-GB" sz="1600" i="1" dirty="0"/>
              <a:t>*Additional tools are available</a:t>
            </a:r>
          </a:p>
        </p:txBody>
      </p:sp>
    </p:spTree>
    <p:extLst>
      <p:ext uri="{BB962C8B-B14F-4D97-AF65-F5344CB8AC3E}">
        <p14:creationId xmlns:p14="http://schemas.microsoft.com/office/powerpoint/2010/main" val="17413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2286-3AC6-D301-3EBE-AA8703721873}"/>
              </a:ext>
            </a:extLst>
          </p:cNvPr>
          <p:cNvSpPr>
            <a:spLocks noGrp="1"/>
          </p:cNvSpPr>
          <p:nvPr>
            <p:ph type="title"/>
          </p:nvPr>
        </p:nvSpPr>
        <p:spPr/>
        <p:txBody>
          <a:bodyPr/>
          <a:lstStyle/>
          <a:p>
            <a:r>
              <a:rPr lang="en-GB" dirty="0"/>
              <a:t>Types of conversation</a:t>
            </a:r>
          </a:p>
        </p:txBody>
      </p:sp>
      <p:sp>
        <p:nvSpPr>
          <p:cNvPr id="3" name="Content Placeholder 2">
            <a:extLst>
              <a:ext uri="{FF2B5EF4-FFF2-40B4-BE49-F238E27FC236}">
                <a16:creationId xmlns:a16="http://schemas.microsoft.com/office/drawing/2014/main" id="{8E62541A-12A6-B675-42F7-FCE6B5A3CBB8}"/>
              </a:ext>
            </a:extLst>
          </p:cNvPr>
          <p:cNvSpPr>
            <a:spLocks noGrp="1"/>
          </p:cNvSpPr>
          <p:nvPr>
            <p:ph idx="1"/>
          </p:nvPr>
        </p:nvSpPr>
        <p:spPr>
          <a:xfrm>
            <a:off x="457200" y="1417639"/>
            <a:ext cx="3826768" cy="427186"/>
          </a:xfrm>
        </p:spPr>
        <p:txBody>
          <a:bodyPr/>
          <a:lstStyle/>
          <a:p>
            <a:r>
              <a:rPr lang="en-GB" sz="1800" dirty="0"/>
              <a:t>The platform can be used to –</a:t>
            </a:r>
          </a:p>
        </p:txBody>
      </p:sp>
      <p:sp>
        <p:nvSpPr>
          <p:cNvPr id="5" name="Content Placeholder 2">
            <a:extLst>
              <a:ext uri="{FF2B5EF4-FFF2-40B4-BE49-F238E27FC236}">
                <a16:creationId xmlns:a16="http://schemas.microsoft.com/office/drawing/2014/main" id="{D56795C0-3B08-BF75-D77B-187B2F28B6AA}"/>
              </a:ext>
            </a:extLst>
          </p:cNvPr>
          <p:cNvSpPr txBox="1">
            <a:spLocks/>
          </p:cNvSpPr>
          <p:nvPr/>
        </p:nvSpPr>
        <p:spPr bwMode="auto">
          <a:xfrm>
            <a:off x="3087435" y="1874759"/>
            <a:ext cx="554461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1800" b="1" kern="0" dirty="0"/>
              <a:t>Inform</a:t>
            </a:r>
          </a:p>
          <a:p>
            <a:pPr marL="0" indent="0">
              <a:buNone/>
            </a:pPr>
            <a:r>
              <a:rPr lang="en-GB" sz="1800" kern="0" dirty="0"/>
              <a:t>The platform is used to inform the public about plans and proposals, the next steps to projects and provide important updates.</a:t>
            </a:r>
          </a:p>
        </p:txBody>
      </p:sp>
      <p:sp>
        <p:nvSpPr>
          <p:cNvPr id="6" name="Content Placeholder 2">
            <a:extLst>
              <a:ext uri="{FF2B5EF4-FFF2-40B4-BE49-F238E27FC236}">
                <a16:creationId xmlns:a16="http://schemas.microsoft.com/office/drawing/2014/main" id="{95277075-4669-94DB-1A69-BD515A2521FD}"/>
              </a:ext>
            </a:extLst>
          </p:cNvPr>
          <p:cNvSpPr txBox="1">
            <a:spLocks/>
          </p:cNvSpPr>
          <p:nvPr/>
        </p:nvSpPr>
        <p:spPr bwMode="auto">
          <a:xfrm>
            <a:off x="682114" y="3343297"/>
            <a:ext cx="554461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1800" b="1" kern="0" dirty="0"/>
              <a:t>Engage</a:t>
            </a:r>
          </a:p>
          <a:p>
            <a:pPr marL="0" indent="0">
              <a:buNone/>
            </a:pPr>
            <a:r>
              <a:rPr lang="en-GB" sz="1800" kern="0" dirty="0"/>
              <a:t>Individuals can have their say on projects, provide feedback, and/or have the opportunity to influence decision making.</a:t>
            </a:r>
          </a:p>
        </p:txBody>
      </p:sp>
      <p:sp>
        <p:nvSpPr>
          <p:cNvPr id="7" name="Content Placeholder 2">
            <a:extLst>
              <a:ext uri="{FF2B5EF4-FFF2-40B4-BE49-F238E27FC236}">
                <a16:creationId xmlns:a16="http://schemas.microsoft.com/office/drawing/2014/main" id="{06D60330-EA08-8358-3964-D2AE5DA61695}"/>
              </a:ext>
            </a:extLst>
          </p:cNvPr>
          <p:cNvSpPr txBox="1">
            <a:spLocks/>
          </p:cNvSpPr>
          <p:nvPr/>
        </p:nvSpPr>
        <p:spPr bwMode="auto">
          <a:xfrm>
            <a:off x="3276919" y="4999186"/>
            <a:ext cx="554461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1800" b="1" kern="0" dirty="0"/>
              <a:t>Feedback</a:t>
            </a:r>
            <a:br>
              <a:rPr lang="en-GB" sz="1800" b="1" kern="0" dirty="0"/>
            </a:br>
            <a:r>
              <a:rPr lang="en-GB" sz="1800" kern="0" dirty="0"/>
              <a:t>The results of projects will be published demonstrating how customers views are considered.</a:t>
            </a:r>
          </a:p>
        </p:txBody>
      </p:sp>
      <p:pic>
        <p:nvPicPr>
          <p:cNvPr id="1026" name="Picture 2" descr="Free Update Lettering Text on Black Background Stock Photo">
            <a:extLst>
              <a:ext uri="{FF2B5EF4-FFF2-40B4-BE49-F238E27FC236}">
                <a16:creationId xmlns:a16="http://schemas.microsoft.com/office/drawing/2014/main" id="{736FACB8-FC70-3317-46FD-B190279C6B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2" t="25941" r="11280" b="25750"/>
          <a:stretch/>
        </p:blipFill>
        <p:spPr bwMode="auto">
          <a:xfrm>
            <a:off x="761654" y="2123487"/>
            <a:ext cx="2111484" cy="815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Free Crop faceless multiethnic interviewer and job seeker going through interview Stock Photo">
            <a:extLst>
              <a:ext uri="{FF2B5EF4-FFF2-40B4-BE49-F238E27FC236}">
                <a16:creationId xmlns:a16="http://schemas.microsoft.com/office/drawing/2014/main" id="{C9504EB8-E653-5255-394C-2C2CCDDEC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730" y="3212976"/>
            <a:ext cx="2268253"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Free Photo Of Person Pointing On Laptop Stock Photo">
            <a:extLst>
              <a:ext uri="{FF2B5EF4-FFF2-40B4-BE49-F238E27FC236}">
                <a16:creationId xmlns:a16="http://schemas.microsoft.com/office/drawing/2014/main" id="{CD0B3707-ADB3-CD3F-20BF-CE459A7851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38"/>
          <a:stretch/>
        </p:blipFill>
        <p:spPr bwMode="auto">
          <a:xfrm>
            <a:off x="826522" y="4734969"/>
            <a:ext cx="2268253" cy="1690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E8B-D0AD-4274-8500-3308E243E8A1}"/>
              </a:ext>
            </a:extLst>
          </p:cNvPr>
          <p:cNvSpPr>
            <a:spLocks noGrp="1"/>
          </p:cNvSpPr>
          <p:nvPr>
            <p:ph type="title"/>
          </p:nvPr>
        </p:nvSpPr>
        <p:spPr>
          <a:xfrm>
            <a:off x="-592088" y="332656"/>
            <a:ext cx="8229600" cy="1143000"/>
          </a:xfrm>
        </p:spPr>
        <p:txBody>
          <a:bodyPr/>
          <a:lstStyle/>
          <a:p>
            <a:r>
              <a:rPr lang="en-GB" dirty="0"/>
              <a:t>How is it used</a:t>
            </a:r>
          </a:p>
        </p:txBody>
      </p:sp>
      <p:sp>
        <p:nvSpPr>
          <p:cNvPr id="3" name="Content Placeholder 2">
            <a:extLst>
              <a:ext uri="{FF2B5EF4-FFF2-40B4-BE49-F238E27FC236}">
                <a16:creationId xmlns:a16="http://schemas.microsoft.com/office/drawing/2014/main" id="{E8DDA8C7-B435-4DF9-9AD1-96234CC8AB56}"/>
              </a:ext>
            </a:extLst>
          </p:cNvPr>
          <p:cNvSpPr>
            <a:spLocks noGrp="1"/>
          </p:cNvSpPr>
          <p:nvPr>
            <p:ph idx="1"/>
          </p:nvPr>
        </p:nvSpPr>
        <p:spPr/>
        <p:txBody>
          <a:bodyPr/>
          <a:lstStyle/>
          <a:p>
            <a:r>
              <a:rPr lang="en-GB" sz="2800" dirty="0"/>
              <a:t>Create a project or campaign</a:t>
            </a:r>
          </a:p>
          <a:p>
            <a:endParaRPr lang="en-GB" sz="2800" dirty="0"/>
          </a:p>
          <a:p>
            <a:r>
              <a:rPr lang="en-GB" sz="2800" dirty="0"/>
              <a:t>Promote a project or campaign</a:t>
            </a:r>
          </a:p>
          <a:p>
            <a:endParaRPr lang="en-GB" sz="2800" dirty="0"/>
          </a:p>
          <a:p>
            <a:r>
              <a:rPr lang="en-GB" sz="2800" dirty="0"/>
              <a:t>Project delivery</a:t>
            </a:r>
          </a:p>
          <a:p>
            <a:endParaRPr lang="en-GB" sz="2800" dirty="0"/>
          </a:p>
          <a:p>
            <a:r>
              <a:rPr lang="en-GB" sz="2800" dirty="0"/>
              <a:t>Provide project updates and/or feedback</a:t>
            </a:r>
          </a:p>
        </p:txBody>
      </p:sp>
      <p:pic>
        <p:nvPicPr>
          <p:cNvPr id="3080" name="Picture 8" descr="Free Man in White Shirt Using Tablet Computer Shallow Focus Photography Stock Photo">
            <a:extLst>
              <a:ext uri="{FF2B5EF4-FFF2-40B4-BE49-F238E27FC236}">
                <a16:creationId xmlns:a16="http://schemas.microsoft.com/office/drawing/2014/main" id="{827E8225-872E-4851-B72F-4660DC82F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88520">
            <a:off x="6159630" y="832283"/>
            <a:ext cx="2303748" cy="15358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31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3F52-DF78-4382-9D52-057240E8134D}"/>
              </a:ext>
            </a:extLst>
          </p:cNvPr>
          <p:cNvSpPr>
            <a:spLocks noGrp="1"/>
          </p:cNvSpPr>
          <p:nvPr>
            <p:ph type="title"/>
          </p:nvPr>
        </p:nvSpPr>
        <p:spPr/>
        <p:txBody>
          <a:bodyPr/>
          <a:lstStyle/>
          <a:p>
            <a:r>
              <a:rPr lang="en-GB" dirty="0"/>
              <a:t>Tools</a:t>
            </a:r>
          </a:p>
        </p:txBody>
      </p:sp>
      <p:sp>
        <p:nvSpPr>
          <p:cNvPr id="5" name="Content Placeholder 2">
            <a:extLst>
              <a:ext uri="{FF2B5EF4-FFF2-40B4-BE49-F238E27FC236}">
                <a16:creationId xmlns:a16="http://schemas.microsoft.com/office/drawing/2014/main" id="{AE0E15FE-9304-43E9-B813-8573E7DD83F8}"/>
              </a:ext>
            </a:extLst>
          </p:cNvPr>
          <p:cNvSpPr>
            <a:spLocks noGrp="1"/>
          </p:cNvSpPr>
          <p:nvPr>
            <p:ph sz="half" idx="1"/>
          </p:nvPr>
        </p:nvSpPr>
        <p:spPr>
          <a:xfrm>
            <a:off x="457200" y="1593177"/>
            <a:ext cx="2746648" cy="3633267"/>
          </a:xfrm>
        </p:spPr>
        <p:txBody>
          <a:bodyPr/>
          <a:lstStyle/>
          <a:p>
            <a:pPr marL="0" indent="0">
              <a:buNone/>
            </a:pPr>
            <a:r>
              <a:rPr lang="en-GB" sz="2000" b="1" dirty="0"/>
              <a:t>Surveys</a:t>
            </a:r>
            <a:br>
              <a:rPr lang="en-GB" sz="2000" b="1" dirty="0"/>
            </a:br>
            <a:br>
              <a:rPr lang="en-GB" sz="2000" b="1" dirty="0"/>
            </a:br>
            <a:r>
              <a:rPr lang="en-GB" sz="2000" dirty="0"/>
              <a:t>Capture quantifiable data using a variety of question types and rich media.</a:t>
            </a:r>
            <a:endParaRPr lang="en-GB" sz="1800" dirty="0"/>
          </a:p>
        </p:txBody>
      </p:sp>
      <p:pic>
        <p:nvPicPr>
          <p:cNvPr id="7" name="Picture 6">
            <a:extLst>
              <a:ext uri="{FF2B5EF4-FFF2-40B4-BE49-F238E27FC236}">
                <a16:creationId xmlns:a16="http://schemas.microsoft.com/office/drawing/2014/main" id="{054F7A07-3341-4372-9B16-AED473B23CE9}"/>
              </a:ext>
            </a:extLst>
          </p:cNvPr>
          <p:cNvPicPr>
            <a:picLocks noChangeAspect="1"/>
          </p:cNvPicPr>
          <p:nvPr/>
        </p:nvPicPr>
        <p:blipFill>
          <a:blip r:embed="rId3"/>
          <a:stretch>
            <a:fillRect/>
          </a:stretch>
        </p:blipFill>
        <p:spPr>
          <a:xfrm>
            <a:off x="539552" y="4063220"/>
            <a:ext cx="2378981" cy="2326448"/>
          </a:xfrm>
          <a:prstGeom prst="ellipse">
            <a:avLst/>
          </a:prstGeom>
          <a:ln>
            <a:noFill/>
          </a:ln>
          <a:effectLst>
            <a:softEdge rad="112500"/>
          </a:effectLst>
        </p:spPr>
      </p:pic>
      <p:sp>
        <p:nvSpPr>
          <p:cNvPr id="9" name="Content Placeholder 2">
            <a:extLst>
              <a:ext uri="{FF2B5EF4-FFF2-40B4-BE49-F238E27FC236}">
                <a16:creationId xmlns:a16="http://schemas.microsoft.com/office/drawing/2014/main" id="{1C04FFC7-894E-4BAC-9D0E-228C6728AB0D}"/>
              </a:ext>
            </a:extLst>
          </p:cNvPr>
          <p:cNvSpPr txBox="1">
            <a:spLocks/>
          </p:cNvSpPr>
          <p:nvPr/>
        </p:nvSpPr>
        <p:spPr bwMode="auto">
          <a:xfrm>
            <a:off x="3524250" y="1700808"/>
            <a:ext cx="5011087" cy="215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sz="1400" dirty="0"/>
              <a:t>Surveys allow you to capture quantifiable data to generate ideas, points of view, issues and opportunities.</a:t>
            </a:r>
          </a:p>
          <a:p>
            <a:pPr marL="0" indent="0">
              <a:buNone/>
            </a:pPr>
            <a:endParaRPr lang="en-GB" sz="1400" dirty="0"/>
          </a:p>
          <a:p>
            <a:pPr marL="0" indent="0">
              <a:buNone/>
            </a:pPr>
            <a:r>
              <a:rPr lang="en-GB" sz="1400" dirty="0"/>
              <a:t>People are generally used to filling them in, so you tend to generate high response rates</a:t>
            </a:r>
          </a:p>
          <a:p>
            <a:pPr marL="0" indent="0">
              <a:buNone/>
            </a:pPr>
            <a:br>
              <a:rPr lang="en-GB" sz="1400" dirty="0"/>
            </a:br>
            <a:r>
              <a:rPr lang="en-GB" sz="1400" b="1" dirty="0"/>
              <a:t>Who can complete a survey</a:t>
            </a:r>
            <a:br>
              <a:rPr lang="en-GB" sz="1400" b="1" dirty="0"/>
            </a:br>
            <a:endParaRPr lang="en-GB" sz="1400" dirty="0"/>
          </a:p>
          <a:p>
            <a:r>
              <a:rPr lang="en-GB" sz="1400" dirty="0"/>
              <a:t>Anyone – Anyone can participate on this topic – registration not required</a:t>
            </a:r>
            <a:br>
              <a:rPr lang="en-GB" sz="1400" dirty="0"/>
            </a:br>
            <a:endParaRPr lang="en-GB" sz="1400" dirty="0"/>
          </a:p>
          <a:p>
            <a:r>
              <a:rPr lang="en-GB" sz="1400" dirty="0"/>
              <a:t>Unverified – Anyone with an email and screen name can participate (recommended)</a:t>
            </a:r>
            <a:br>
              <a:rPr lang="en-GB" sz="1400" dirty="0"/>
            </a:br>
            <a:endParaRPr lang="en-GB" sz="1400" dirty="0"/>
          </a:p>
          <a:p>
            <a:r>
              <a:rPr lang="en-GB" sz="1400" dirty="0"/>
              <a:t>Registered single – Registered participants only. Users have to register on EHQ for an account. One survey submission per project permitted.</a:t>
            </a:r>
          </a:p>
          <a:p>
            <a:endParaRPr lang="en-GB" sz="1400" dirty="0"/>
          </a:p>
        </p:txBody>
      </p:sp>
    </p:spTree>
    <p:extLst>
      <p:ext uri="{BB962C8B-B14F-4D97-AF65-F5344CB8AC3E}">
        <p14:creationId xmlns:p14="http://schemas.microsoft.com/office/powerpoint/2010/main" val="26327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5332-91C4-4BC7-BEA3-B51D5782535C}"/>
              </a:ext>
            </a:extLst>
          </p:cNvPr>
          <p:cNvSpPr>
            <a:spLocks noGrp="1"/>
          </p:cNvSpPr>
          <p:nvPr>
            <p:ph type="title"/>
          </p:nvPr>
        </p:nvSpPr>
        <p:spPr/>
        <p:txBody>
          <a:bodyPr/>
          <a:lstStyle/>
          <a:p>
            <a:r>
              <a:rPr lang="en-GB" dirty="0"/>
              <a:t>Tools</a:t>
            </a:r>
          </a:p>
        </p:txBody>
      </p:sp>
      <p:sp>
        <p:nvSpPr>
          <p:cNvPr id="5" name="Content Placeholder 2">
            <a:extLst>
              <a:ext uri="{FF2B5EF4-FFF2-40B4-BE49-F238E27FC236}">
                <a16:creationId xmlns:a16="http://schemas.microsoft.com/office/drawing/2014/main" id="{0E115C57-7A64-4F3F-AFFA-BD514483D8B9}"/>
              </a:ext>
            </a:extLst>
          </p:cNvPr>
          <p:cNvSpPr>
            <a:spLocks noGrp="1"/>
          </p:cNvSpPr>
          <p:nvPr>
            <p:ph sz="half" idx="1"/>
          </p:nvPr>
        </p:nvSpPr>
        <p:spPr>
          <a:xfrm>
            <a:off x="457200" y="1593177"/>
            <a:ext cx="2746648" cy="3633267"/>
          </a:xfrm>
        </p:spPr>
        <p:txBody>
          <a:bodyPr/>
          <a:lstStyle/>
          <a:p>
            <a:pPr marL="0" indent="0">
              <a:buNone/>
            </a:pPr>
            <a:r>
              <a:rPr lang="en-GB" sz="2000" b="1" dirty="0"/>
              <a:t>Quick Polls</a:t>
            </a:r>
            <a:br>
              <a:rPr lang="en-GB" sz="2000" b="1" dirty="0"/>
            </a:br>
            <a:br>
              <a:rPr lang="en-GB" sz="2000" b="1" dirty="0"/>
            </a:br>
            <a:r>
              <a:rPr lang="en-GB" sz="2000" dirty="0"/>
              <a:t>From a quick poll, you can ask a simple question to receive a quick response.</a:t>
            </a:r>
            <a:endParaRPr lang="en-GB" sz="1800" dirty="0"/>
          </a:p>
        </p:txBody>
      </p:sp>
      <p:pic>
        <p:nvPicPr>
          <p:cNvPr id="7" name="Picture 6">
            <a:extLst>
              <a:ext uri="{FF2B5EF4-FFF2-40B4-BE49-F238E27FC236}">
                <a16:creationId xmlns:a16="http://schemas.microsoft.com/office/drawing/2014/main" id="{75075A80-D513-40C1-B742-A393288C8CBE}"/>
              </a:ext>
            </a:extLst>
          </p:cNvPr>
          <p:cNvPicPr>
            <a:picLocks noChangeAspect="1"/>
          </p:cNvPicPr>
          <p:nvPr/>
        </p:nvPicPr>
        <p:blipFill>
          <a:blip r:embed="rId3"/>
          <a:stretch>
            <a:fillRect/>
          </a:stretch>
        </p:blipFill>
        <p:spPr>
          <a:xfrm>
            <a:off x="660027" y="3873703"/>
            <a:ext cx="2340994" cy="2340994"/>
          </a:xfrm>
          <a:prstGeom prst="ellipse">
            <a:avLst/>
          </a:prstGeom>
          <a:ln>
            <a:noFill/>
          </a:ln>
          <a:effectLst>
            <a:softEdge rad="112500"/>
          </a:effectLst>
        </p:spPr>
      </p:pic>
      <p:sp>
        <p:nvSpPr>
          <p:cNvPr id="8" name="Content Placeholder 2">
            <a:extLst>
              <a:ext uri="{FF2B5EF4-FFF2-40B4-BE49-F238E27FC236}">
                <a16:creationId xmlns:a16="http://schemas.microsoft.com/office/drawing/2014/main" id="{08AB567D-99E6-45D6-AC12-E036FBEE0E74}"/>
              </a:ext>
            </a:extLst>
          </p:cNvPr>
          <p:cNvSpPr txBox="1">
            <a:spLocks/>
          </p:cNvSpPr>
          <p:nvPr/>
        </p:nvSpPr>
        <p:spPr bwMode="auto">
          <a:xfrm>
            <a:off x="3524250" y="2204864"/>
            <a:ext cx="5011087" cy="16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None/>
            </a:pPr>
            <a:r>
              <a:rPr lang="en-GB" sz="1400" dirty="0"/>
              <a:t>Quick polls allow you to ask a single question and capture a snapshot of sentiment or priorities!</a:t>
            </a:r>
          </a:p>
          <a:p>
            <a:pPr marL="0" indent="0">
              <a:buNone/>
            </a:pPr>
            <a:endParaRPr lang="en-GB" sz="1400" dirty="0"/>
          </a:p>
          <a:p>
            <a:pPr marL="0" indent="0">
              <a:buNone/>
            </a:pPr>
            <a:r>
              <a:rPr lang="en-GB" sz="1400" dirty="0"/>
              <a:t>It is a way to easily poll your community or project participants to assess general perceptions and capture a snapshot regarding a topic or issue</a:t>
            </a:r>
          </a:p>
        </p:txBody>
      </p:sp>
      <p:pic>
        <p:nvPicPr>
          <p:cNvPr id="10" name="Picture 9">
            <a:extLst>
              <a:ext uri="{FF2B5EF4-FFF2-40B4-BE49-F238E27FC236}">
                <a16:creationId xmlns:a16="http://schemas.microsoft.com/office/drawing/2014/main" id="{68A454F3-7EE1-47F1-BF04-EFEBF0FE687B}"/>
              </a:ext>
            </a:extLst>
          </p:cNvPr>
          <p:cNvPicPr>
            <a:picLocks noChangeAspect="1"/>
          </p:cNvPicPr>
          <p:nvPr/>
        </p:nvPicPr>
        <p:blipFill>
          <a:blip r:embed="rId4"/>
          <a:stretch>
            <a:fillRect/>
          </a:stretch>
        </p:blipFill>
        <p:spPr>
          <a:xfrm>
            <a:off x="3524250" y="3873703"/>
            <a:ext cx="3946522" cy="2340994"/>
          </a:xfrm>
          <a:prstGeom prst="rect">
            <a:avLst/>
          </a:prstGeom>
          <a:ln>
            <a:noFill/>
          </a:ln>
          <a:effectLst>
            <a:softEdge rad="112500"/>
          </a:effectLst>
        </p:spPr>
      </p:pic>
    </p:spTree>
    <p:extLst>
      <p:ext uri="{BB962C8B-B14F-4D97-AF65-F5344CB8AC3E}">
        <p14:creationId xmlns:p14="http://schemas.microsoft.com/office/powerpoint/2010/main" val="416955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2213-D66D-4E95-8B8F-743D7711A4B4}"/>
              </a:ext>
            </a:extLst>
          </p:cNvPr>
          <p:cNvSpPr>
            <a:spLocks noGrp="1"/>
          </p:cNvSpPr>
          <p:nvPr>
            <p:ph type="title"/>
          </p:nvPr>
        </p:nvSpPr>
        <p:spPr/>
        <p:txBody>
          <a:bodyPr/>
          <a:lstStyle/>
          <a:p>
            <a:r>
              <a:rPr lang="en-GB" dirty="0"/>
              <a:t>Tools</a:t>
            </a:r>
          </a:p>
        </p:txBody>
      </p:sp>
      <p:pic>
        <p:nvPicPr>
          <p:cNvPr id="7" name="Picture 6">
            <a:extLst>
              <a:ext uri="{FF2B5EF4-FFF2-40B4-BE49-F238E27FC236}">
                <a16:creationId xmlns:a16="http://schemas.microsoft.com/office/drawing/2014/main" id="{9028F4AC-6149-4237-AF19-273E017357AD}"/>
              </a:ext>
            </a:extLst>
          </p:cNvPr>
          <p:cNvPicPr>
            <a:picLocks noChangeAspect="1"/>
          </p:cNvPicPr>
          <p:nvPr/>
        </p:nvPicPr>
        <p:blipFill>
          <a:blip r:embed="rId3"/>
          <a:stretch>
            <a:fillRect/>
          </a:stretch>
        </p:blipFill>
        <p:spPr>
          <a:xfrm>
            <a:off x="179512" y="1417639"/>
            <a:ext cx="2010989" cy="1867346"/>
          </a:xfrm>
          <a:prstGeom prst="ellipse">
            <a:avLst/>
          </a:prstGeom>
          <a:ln>
            <a:noFill/>
          </a:ln>
          <a:effectLst>
            <a:softEdge rad="112500"/>
          </a:effectLst>
        </p:spPr>
      </p:pic>
      <p:pic>
        <p:nvPicPr>
          <p:cNvPr id="10" name="Picture 9">
            <a:extLst>
              <a:ext uri="{FF2B5EF4-FFF2-40B4-BE49-F238E27FC236}">
                <a16:creationId xmlns:a16="http://schemas.microsoft.com/office/drawing/2014/main" id="{AA853AF5-A039-4D23-B3AE-4008F6AB309B}"/>
              </a:ext>
            </a:extLst>
          </p:cNvPr>
          <p:cNvPicPr>
            <a:picLocks noChangeAspect="1"/>
          </p:cNvPicPr>
          <p:nvPr/>
        </p:nvPicPr>
        <p:blipFill rotWithShape="1">
          <a:blip r:embed="rId4"/>
          <a:srcRect b="3833"/>
          <a:stretch/>
        </p:blipFill>
        <p:spPr>
          <a:xfrm>
            <a:off x="1317082" y="5128832"/>
            <a:ext cx="5305028" cy="1532851"/>
          </a:xfrm>
          <a:prstGeom prst="rect">
            <a:avLst/>
          </a:prstGeom>
          <a:ln>
            <a:noFill/>
          </a:ln>
          <a:effectLst>
            <a:softEdge rad="112500"/>
          </a:effectLst>
        </p:spPr>
      </p:pic>
      <p:sp>
        <p:nvSpPr>
          <p:cNvPr id="4" name="Content Placeholder 2">
            <a:extLst>
              <a:ext uri="{FF2B5EF4-FFF2-40B4-BE49-F238E27FC236}">
                <a16:creationId xmlns:a16="http://schemas.microsoft.com/office/drawing/2014/main" id="{F7C848BF-864A-FE93-59E9-0364CAAED547}"/>
              </a:ext>
            </a:extLst>
          </p:cNvPr>
          <p:cNvSpPr txBox="1">
            <a:spLocks/>
          </p:cNvSpPr>
          <p:nvPr/>
        </p:nvSpPr>
        <p:spPr bwMode="auto">
          <a:xfrm>
            <a:off x="457200" y="1417293"/>
            <a:ext cx="8395739" cy="363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GB" sz="1800" b="1" kern="0" dirty="0"/>
              <a:t>                              Forums</a:t>
            </a:r>
          </a:p>
          <a:p>
            <a:pPr marL="0" indent="0">
              <a:buFontTx/>
              <a:buNone/>
            </a:pPr>
            <a:endParaRPr lang="en-GB" sz="1800" b="1" kern="0" dirty="0"/>
          </a:p>
          <a:p>
            <a:pPr marL="0" indent="0">
              <a:buFontTx/>
              <a:buNone/>
            </a:pPr>
            <a:r>
              <a:rPr lang="en-GB" sz="1800" kern="0" dirty="0"/>
              <a:t>                              These are the most open tool that can be used by</a:t>
            </a:r>
          </a:p>
          <a:p>
            <a:pPr marL="0" indent="0">
              <a:buFontTx/>
              <a:buNone/>
            </a:pPr>
            <a:r>
              <a:rPr lang="en-GB" sz="1800" kern="0" dirty="0"/>
              <a:t>                              customers.</a:t>
            </a:r>
          </a:p>
          <a:p>
            <a:pPr marL="0" indent="0">
              <a:buFontTx/>
              <a:buNone/>
            </a:pPr>
            <a:endParaRPr lang="en-GB" sz="1800" kern="0" dirty="0"/>
          </a:p>
          <a:p>
            <a:pPr marL="0" indent="0">
              <a:buFontTx/>
              <a:buNone/>
            </a:pPr>
            <a:r>
              <a:rPr lang="en-GB" sz="1800" kern="0" dirty="0"/>
              <a:t>                         Starting a discussion topic can be by asking a question and adding media to introduce the topic.</a:t>
            </a:r>
          </a:p>
          <a:p>
            <a:pPr marL="0" indent="0">
              <a:buFontTx/>
              <a:buNone/>
            </a:pPr>
            <a:endParaRPr lang="en-GB" sz="1800" kern="0" dirty="0"/>
          </a:p>
          <a:p>
            <a:pPr marL="0" indent="0">
              <a:buFontTx/>
              <a:buNone/>
            </a:pPr>
            <a:r>
              <a:rPr lang="en-GB" sz="1800" kern="0" dirty="0"/>
              <a:t>As a minimum all users would have to provide an email address in order to take part.</a:t>
            </a:r>
            <a:br>
              <a:rPr lang="en-GB" sz="1800" kern="0" dirty="0"/>
            </a:br>
            <a:endParaRPr lang="en-GB" sz="1800" kern="0" dirty="0"/>
          </a:p>
          <a:p>
            <a:pPr marL="0" indent="0">
              <a:buFontTx/>
              <a:buNone/>
            </a:pPr>
            <a:r>
              <a:rPr lang="en-GB" sz="1800" kern="0" dirty="0"/>
              <a:t>Forums are moderated 24/7 to prevent offensive or inappropriate behaviour.</a:t>
            </a:r>
          </a:p>
          <a:p>
            <a:pPr marL="0" indent="0">
              <a:buFontTx/>
              <a:buNone/>
            </a:pPr>
            <a:endParaRPr lang="en-GB" sz="1800" kern="0" dirty="0"/>
          </a:p>
          <a:p>
            <a:pPr marL="0" indent="0">
              <a:buFontTx/>
              <a:buNone/>
            </a:pPr>
            <a:endParaRPr lang="en-GB" sz="1600" kern="0" dirty="0"/>
          </a:p>
        </p:txBody>
      </p:sp>
    </p:spTree>
    <p:extLst>
      <p:ext uri="{BB962C8B-B14F-4D97-AF65-F5344CB8AC3E}">
        <p14:creationId xmlns:p14="http://schemas.microsoft.com/office/powerpoint/2010/main" val="34157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  Powerpoint presentation three (539_DOC)  -  Read-Only  -  Compatibility Mode" id="{00302EB2-7330-408A-A1F0-3FE6CC2FB55C}" vid="{2335316A-0B84-4677-90B9-1B331AF4A4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 Hull City Council PowerPoint Template Three</Template>
  <TotalTime>879</TotalTime>
  <Words>930</Words>
  <Application>Microsoft Office PowerPoint</Application>
  <PresentationFormat>On-screen Show (4:3)</PresentationFormat>
  <Paragraphs>114</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Engagement HQ</vt:lpstr>
      <vt:lpstr>Agenda Items</vt:lpstr>
      <vt:lpstr>PowerPoint Presentation</vt:lpstr>
      <vt:lpstr>…. continued</vt:lpstr>
      <vt:lpstr>Types of conversation</vt:lpstr>
      <vt:lpstr>How is it used</vt:lpstr>
      <vt:lpstr>Tools</vt:lpstr>
      <vt:lpstr>Tools</vt:lpstr>
      <vt:lpstr>Tools</vt:lpstr>
      <vt:lpstr>Tools</vt:lpstr>
      <vt:lpstr>Tools</vt:lpstr>
      <vt:lpstr>Tools</vt:lpstr>
      <vt:lpstr>Questions</vt:lpstr>
    </vt:vector>
  </TitlesOfParts>
  <Company>Hull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Corporate powerpoint presentations</dc:subject>
  <dc:creator>Wilkinson Peter</dc:creator>
  <cp:keywords>powerpoint, presentation, template, corporate presentation</cp:keywords>
  <dc:description>Template three of our standard powerpoint presentations has a yellow background and the council logo located at the bottom right corner.</dc:description>
  <cp:lastModifiedBy>Wilkinson Peter</cp:lastModifiedBy>
  <cp:revision>57</cp:revision>
  <dcterms:created xsi:type="dcterms:W3CDTF">2023-01-06T14:19:15Z</dcterms:created>
  <dcterms:modified xsi:type="dcterms:W3CDTF">2023-05-05T09:33:10Z</dcterms:modified>
</cp:coreProperties>
</file>